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9" r:id="rId5"/>
    <p:sldId id="270" r:id="rId6"/>
    <p:sldId id="261" r:id="rId7"/>
    <p:sldId id="262" r:id="rId8"/>
    <p:sldId id="263" r:id="rId9"/>
    <p:sldId id="26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2C2E2F"/>
    <a:srgbClr val="E7E7E7"/>
    <a:srgbClr val="657C91"/>
    <a:srgbClr val="E9EDF1"/>
    <a:srgbClr val="E81A3B"/>
    <a:srgbClr val="98002E"/>
    <a:srgbClr val="02A5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9B1E4F-FE70-460F-8BA9-27E1A3709B9C}" v="95" dt="2026-09-01T12:04:40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091C9-19CD-41C0-BBFE-E96EE2BC3570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866A1-5117-4A55-8529-8A3AA6E4D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3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390A-0976-F773-91DE-69EA79813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85C46-932D-AB31-DDA3-8777851C4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55D4AC-F3CB-F049-8747-759B58575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A219C-599E-F2B3-3204-8B947D0A3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27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28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68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8C304-5DFE-445C-6458-8354C9119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BFC845-E3EC-7B0D-1A2A-FD0B6EB523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8249C3-E492-157D-2480-BFA56815D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74CC4-178B-DD5F-DD1C-865576854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81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C565E-14AE-7BDA-5AF1-1C725286D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90B6B-CBDA-CD09-4F70-72D2FB38F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C1201-8BAE-3FCC-8EFD-C3B367001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13A80-8DB8-CDE3-DBDB-92644D08E2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59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D6DCB-13DE-5354-4ADE-74C3D9421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6DA745-E1EC-D26D-28B8-84464BC7CB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2D52A1-C563-65F5-1384-A090C2049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4EE10-5B53-D8C9-11F9-CA9E699A80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22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5C5B2-F9D5-56E9-B5A3-1BC5E5DC5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1BAB4A-B3FE-A19B-9010-31E216B8D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EF372A-1E08-83E7-99E9-9B54CE086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F9161-43BF-4324-1B5B-691859478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304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B5E62-5CB9-E013-524B-E07471E4E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6DF84A-871A-7E95-8DD6-538CE5126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17FCDB-E6F7-C270-2DD6-DFFB22DE5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8DC03-4BC4-94AA-631D-868BA40AB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54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ABB4-53D6-E447-8F5C-41D391438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C92444-0F94-E695-7AA7-85EE58AAB3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2AB921-FA72-75CD-119A-9F39FC4C3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D4CB4-BCE1-4D83-C02C-DED5EC44A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66A1-5117-4A55-8529-8A3AA6E4D7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88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49455-CEDF-8753-FDCF-CAB376A86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BA91D-5939-BC8C-BF03-0FCE88165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5A8BC-B911-CFE5-CFFB-C4A8CA9B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3A01D-DC84-F4B7-3777-FA97194C1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3AF19-2FF0-2B89-1BBA-DF1B8025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13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0802-0052-D568-82E7-3672A4DE7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990D9F-30D2-2220-6498-06A263741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4AC8B-2CB5-3903-AF6E-0F1BA0635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33818-6A98-F8AA-19D9-778E23CD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05493-EA05-DE73-2C2F-4DF026FFE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8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AD619-DC85-A7A6-6196-8F0BB0643A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21486-E679-D97F-2CEC-32FED3BE3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D002A-3F6A-DF0C-3D22-0D1E57F4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7F157-2D81-884A-94C3-DCB46E50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8B127-E11B-1192-0E94-FA7088DD7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8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63826-95D8-99EC-FD8A-FD07B4923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AB47C-FE0B-A3BD-4644-178EA7080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92E99-6A34-0818-1977-B1FF15D73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98141-08C7-130C-EAC2-784DAB47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FE483-C6ED-635A-C305-42F2D8A74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13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D3A5B-53A1-2FF6-09EA-7BA335D15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20A91-FE11-0C03-D08D-C6A8FC361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C9000-20C6-F7A8-8887-B9282C53F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3B167-EA37-0646-00BA-A480ED553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3E818-36A4-FE44-BC32-83A0FC5D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9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17DED-319E-BE4A-9F6F-822C4699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055EA-4F42-D1EE-7A1F-944BD3CEA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EA39A-56B5-EF58-9B52-2E7916642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2D28-4E49-21AF-2980-8ABD77D78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51C55-2F13-0B7B-676D-A47C47F1E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2FD03C-41B2-35D8-5922-E0779DB55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C47CB-797E-8DE3-AE17-FF68CCE64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BD421-DB75-0331-86E7-F48DB0C1F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FA416-B157-8EB2-4446-5BCC808AE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27478-ED90-4A9C-738C-CC9316316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320BA-8445-1A54-31CC-92D78AE813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F0CDEA-AB08-99E1-96CD-BD5E37C2B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C2F2-3078-270B-0FDC-49439E8D1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76BC31-7483-3275-92C3-442BA7A47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527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824E7-C268-9824-D972-D7BF59120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3D9ADA-9829-FC45-E695-2974CCF47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1669B3-627B-D0C3-1D7B-F0E9978E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D741C1-F939-06FA-494E-D6B555970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52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A264C-9C48-7923-087F-FA2C097CA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19E6E9-6B64-4CB9-FEBF-13068F42E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8349C-42E3-742D-9133-90E8F45E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3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F08D-794D-AF5D-7024-C66E9A834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FB1C6-0A9E-3B46-24F5-750B2F63D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2477FA-6F66-0CDB-DD98-64B859006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420D9-F8A0-98D6-7EB1-5E020185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021D7-8455-1DF7-D08B-2B702F900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A8D4D-CCED-074E-6559-B94E0A0EA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5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F06EF-742D-8E3A-4B5A-4E83E3F2C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45C4D7-71F5-698C-798C-BB19E7685F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8D396-4616-EB71-87DE-85D4E7949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9462C-A304-F120-D2F1-970DA5D0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83784-5EF6-17A1-2916-D129C0F7E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FF628-E583-3632-97E5-D71C3A5F0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3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DC175C-F487-2D0E-CAAD-938215FDC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F5B81-2E51-41A9-7DA9-B4F8577A7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4AE4E-F7E9-32D3-D579-FD16EF0E8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2B73DA-8685-44E1-A079-157E01FC04F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F0BC7-EE67-82F3-C597-8BD52EF2E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CBBC1-0D94-D0FE-FAC2-73F1882E4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55FE2A-3D34-477E-BE42-9816C7B9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.svg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microsoft.com/office/2007/relationships/hdphoto" Target="../media/hdphoto3.wdp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2.svg"/><Relationship Id="rId4" Type="http://schemas.microsoft.com/office/2007/relationships/hdphoto" Target="../media/hdphoto4.wdp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7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2.svg"/><Relationship Id="rId4" Type="http://schemas.microsoft.com/office/2007/relationships/hdphoto" Target="../media/hdphoto6.wdp"/><Relationship Id="rId9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.sv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E641C62-3226-FFA7-03C6-955EBF8BD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1" t="2321"/>
          <a:stretch>
            <a:fillRect/>
          </a:stretch>
        </p:blipFill>
        <p:spPr>
          <a:xfrm flipH="1">
            <a:off x="-7" y="0"/>
            <a:ext cx="12192005" cy="6858000"/>
          </a:xfrm>
          <a:prstGeom prst="rect">
            <a:avLst/>
          </a:prstGeom>
        </p:spPr>
      </p:pic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2836AEEE-8F83-C4BE-21FE-9EACD24C3990}"/>
              </a:ext>
            </a:extLst>
          </p:cNvPr>
          <p:cNvSpPr/>
          <p:nvPr/>
        </p:nvSpPr>
        <p:spPr>
          <a:xfrm>
            <a:off x="1" y="-1719276"/>
            <a:ext cx="10042836" cy="8577276"/>
          </a:xfrm>
          <a:prstGeom prst="rtTriangle">
            <a:avLst/>
          </a:prstGeom>
          <a:solidFill>
            <a:srgbClr val="333333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4D0C1A1-9929-5F45-CBDD-A78B29E190FE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00400" cy="2324529"/>
          </a:xfrm>
          <a:prstGeom prst="rect">
            <a:avLst/>
          </a:prstGeom>
          <a:effectLst/>
        </p:spPr>
      </p:pic>
      <p:grpSp>
        <p:nvGrpSpPr>
          <p:cNvPr id="6" name="BDO logo">
            <a:extLst>
              <a:ext uri="{FF2B5EF4-FFF2-40B4-BE49-F238E27FC236}">
                <a16:creationId xmlns:a16="http://schemas.microsoft.com/office/drawing/2014/main" id="{DDF693AE-FB77-3FFD-38C7-BE31544F9A98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7" name="Vrije vorm: vorm 15">
              <a:extLst>
                <a:ext uri="{FF2B5EF4-FFF2-40B4-BE49-F238E27FC236}">
                  <a16:creationId xmlns:a16="http://schemas.microsoft.com/office/drawing/2014/main" id="{7FA0FA0E-CE37-DD91-8B84-4095D36AC386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8" name="Vrije vorm: vorm 16">
              <a:extLst>
                <a:ext uri="{FF2B5EF4-FFF2-40B4-BE49-F238E27FC236}">
                  <a16:creationId xmlns:a16="http://schemas.microsoft.com/office/drawing/2014/main" id="{C1AE415A-E481-92C8-9FCE-A480BCC3ED18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9" name="Vrije vorm: vorm 17">
              <a:extLst>
                <a:ext uri="{FF2B5EF4-FFF2-40B4-BE49-F238E27FC236}">
                  <a16:creationId xmlns:a16="http://schemas.microsoft.com/office/drawing/2014/main" id="{E8A161A4-2D17-CEEF-169E-BBE6F646F856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0" name="Vrije vorm: vorm 18">
              <a:extLst>
                <a:ext uri="{FF2B5EF4-FFF2-40B4-BE49-F238E27FC236}">
                  <a16:creationId xmlns:a16="http://schemas.microsoft.com/office/drawing/2014/main" id="{B6E9F671-09A8-8D06-4916-618E8334E5A2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" name="Vrije vorm: vorm 19">
              <a:extLst>
                <a:ext uri="{FF2B5EF4-FFF2-40B4-BE49-F238E27FC236}">
                  <a16:creationId xmlns:a16="http://schemas.microsoft.com/office/drawing/2014/main" id="{094662C6-D6B5-063C-18CC-3099343345EF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5513567-C8AD-3AA8-73DD-7FBDCE4455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75970" y="-3770599"/>
            <a:ext cx="13844498" cy="37705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5943A16-EEEA-07EC-DE2A-370CD392C7B4}"/>
              </a:ext>
            </a:extLst>
          </p:cNvPr>
          <p:cNvSpPr txBox="1"/>
          <p:nvPr/>
        </p:nvSpPr>
        <p:spPr>
          <a:xfrm>
            <a:off x="557285" y="3098871"/>
            <a:ext cx="478760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SME CUSTOMER PROTECTION REGULATION 2026 </a:t>
            </a:r>
            <a:endParaRPr lang="en-US" sz="25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8DA8065-56FB-F740-D727-717629DB99C6}"/>
              </a:ext>
            </a:extLst>
          </p:cNvPr>
          <p:cNvGrpSpPr/>
          <p:nvPr/>
        </p:nvGrpSpPr>
        <p:grpSpPr>
          <a:xfrm>
            <a:off x="644372" y="4267995"/>
            <a:ext cx="4700515" cy="776926"/>
            <a:chOff x="493786" y="4468174"/>
            <a:chExt cx="4931890" cy="77692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72CE9BE-82CA-E150-A7E8-218D26D1FE67}"/>
                </a:ext>
              </a:extLst>
            </p:cNvPr>
            <p:cNvSpPr/>
            <p:nvPr/>
          </p:nvSpPr>
          <p:spPr>
            <a:xfrm>
              <a:off x="493786" y="4468174"/>
              <a:ext cx="4931890" cy="776926"/>
            </a:xfrm>
            <a:prstGeom prst="rect">
              <a:avLst/>
            </a:prstGeom>
            <a:solidFill>
              <a:srgbClr val="E81A3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EAD608-66CC-2025-0D94-D5F48FC24904}"/>
                </a:ext>
              </a:extLst>
            </p:cNvPr>
            <p:cNvSpPr txBox="1"/>
            <p:nvPr/>
          </p:nvSpPr>
          <p:spPr>
            <a:xfrm>
              <a:off x="567208" y="4533471"/>
              <a:ext cx="48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i="0">
                  <a:solidFill>
                    <a:schemeClr val="bg1"/>
                  </a:solidFill>
                  <a:effectLst/>
                  <a:latin typeface="Trebuchet MS" panose="020B0603020202020204" pitchFamily="34" charset="0"/>
                </a:rPr>
                <a:t>Strengthening fair </a:t>
              </a:r>
              <a:r>
                <a:rPr lang="en-US" b="1">
                  <a:solidFill>
                    <a:schemeClr val="bg1"/>
                  </a:solidFill>
                  <a:latin typeface="Trebuchet MS" panose="020B0603020202020204" pitchFamily="34" charset="0"/>
                </a:rPr>
                <a:t>b</a:t>
              </a:r>
              <a:r>
                <a:rPr lang="en-US" b="1" i="0">
                  <a:solidFill>
                    <a:schemeClr val="bg1"/>
                  </a:solidFill>
                  <a:effectLst/>
                  <a:latin typeface="Trebuchet MS" panose="020B0603020202020204" pitchFamily="34" charset="0"/>
                </a:rPr>
                <a:t>anking practices </a:t>
              </a:r>
              <a:br>
                <a:rPr lang="en-US" b="1" i="0">
                  <a:solidFill>
                    <a:schemeClr val="bg1"/>
                  </a:solidFill>
                  <a:effectLst/>
                  <a:latin typeface="Trebuchet MS" panose="020B0603020202020204" pitchFamily="34" charset="0"/>
                </a:rPr>
              </a:br>
              <a:r>
                <a:rPr lang="en-US" b="1" i="0">
                  <a:solidFill>
                    <a:schemeClr val="bg1"/>
                  </a:solidFill>
                  <a:effectLst/>
                  <a:latin typeface="Trebuchet MS" panose="020B0603020202020204" pitchFamily="34" charset="0"/>
                </a:rPr>
                <a:t>and customer protection for UAE SMEs</a:t>
              </a:r>
              <a:r>
                <a:rPr lang="en-US" b="0" i="0">
                  <a:solidFill>
                    <a:schemeClr val="bg1"/>
                  </a:solidFill>
                  <a:effectLst/>
                  <a:latin typeface="Trebuchet MS" panose="020B0603020202020204" pitchFamily="34" charset="0"/>
                </a:rPr>
                <a:t> 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1646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86457-C4D0-BC8D-98D9-0C78E0F97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2CA3EB-5330-9EDE-74F7-3D7B50C6C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0"/>
            <a:ext cx="1221270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38F1CB-3157-6189-A458-B5AB533CD930}"/>
              </a:ext>
            </a:extLst>
          </p:cNvPr>
          <p:cNvSpPr/>
          <p:nvPr/>
        </p:nvSpPr>
        <p:spPr>
          <a:xfrm>
            <a:off x="0" y="0"/>
            <a:ext cx="12212708" cy="6858000"/>
          </a:xfrm>
          <a:prstGeom prst="rect">
            <a:avLst/>
          </a:prstGeom>
          <a:solidFill>
            <a:srgbClr val="333333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B1EBA91-8721-8B94-6708-ECE850E411A6}"/>
              </a:ext>
            </a:extLst>
          </p:cNvPr>
          <p:cNvSpPr/>
          <p:nvPr/>
        </p:nvSpPr>
        <p:spPr>
          <a:xfrm>
            <a:off x="12026532" y="1386"/>
            <a:ext cx="45719" cy="562186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46308D0-8233-8901-BD80-3E9463DFAA51}"/>
              </a:ext>
            </a:extLst>
          </p:cNvPr>
          <p:cNvSpPr/>
          <p:nvPr/>
        </p:nvSpPr>
        <p:spPr>
          <a:xfrm>
            <a:off x="11950858" y="-4659"/>
            <a:ext cx="45719" cy="5747657"/>
          </a:xfrm>
          <a:prstGeom prst="rect">
            <a:avLst/>
          </a:prstGeom>
          <a:solidFill>
            <a:srgbClr val="657C9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BA434AF-4F46-F54D-8EE7-A1826F0597BE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21108" cy="2324529"/>
          </a:xfrm>
          <a:prstGeom prst="rect">
            <a:avLst/>
          </a:prstGeom>
          <a:effectLst/>
        </p:spPr>
      </p:pic>
      <p:grpSp>
        <p:nvGrpSpPr>
          <p:cNvPr id="11" name="BDO logo">
            <a:extLst>
              <a:ext uri="{FF2B5EF4-FFF2-40B4-BE49-F238E27FC236}">
                <a16:creationId xmlns:a16="http://schemas.microsoft.com/office/drawing/2014/main" id="{5811BAC7-DA15-1A6B-EF13-A0064B056C90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2" name="Vrije vorm: vorm 15">
              <a:extLst>
                <a:ext uri="{FF2B5EF4-FFF2-40B4-BE49-F238E27FC236}">
                  <a16:creationId xmlns:a16="http://schemas.microsoft.com/office/drawing/2014/main" id="{3CD8B8DF-3E04-7659-EA74-B8421E6DC200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3" name="Vrije vorm: vorm 16">
              <a:extLst>
                <a:ext uri="{FF2B5EF4-FFF2-40B4-BE49-F238E27FC236}">
                  <a16:creationId xmlns:a16="http://schemas.microsoft.com/office/drawing/2014/main" id="{08D55846-E7CE-75F1-D6D4-52C2CB75830F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4" name="Vrije vorm: vorm 17">
              <a:extLst>
                <a:ext uri="{FF2B5EF4-FFF2-40B4-BE49-F238E27FC236}">
                  <a16:creationId xmlns:a16="http://schemas.microsoft.com/office/drawing/2014/main" id="{B34D1023-C1EC-5A7D-43A7-4558419073DE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5" name="Vrije vorm: vorm 18">
              <a:extLst>
                <a:ext uri="{FF2B5EF4-FFF2-40B4-BE49-F238E27FC236}">
                  <a16:creationId xmlns:a16="http://schemas.microsoft.com/office/drawing/2014/main" id="{C4099707-5153-35A3-2375-BAF624A4D7D0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6" name="Vrije vorm: vorm 19">
              <a:extLst>
                <a:ext uri="{FF2B5EF4-FFF2-40B4-BE49-F238E27FC236}">
                  <a16:creationId xmlns:a16="http://schemas.microsoft.com/office/drawing/2014/main" id="{3BDEE7FE-1E85-555A-FEA8-969D919C67E8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A7946-E3F0-46E0-6AEC-D0D3859454F4}"/>
              </a:ext>
            </a:extLst>
          </p:cNvPr>
          <p:cNvSpPr/>
          <p:nvPr/>
        </p:nvSpPr>
        <p:spPr>
          <a:xfrm>
            <a:off x="1391759" y="1006890"/>
            <a:ext cx="4077227" cy="450586"/>
          </a:xfrm>
          <a:prstGeom prst="rect">
            <a:avLst/>
          </a:prstGeom>
          <a:solidFill>
            <a:srgbClr val="E81A3B"/>
          </a:solidFill>
          <a:ln w="127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How can BDO help?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C525C75-6C35-5929-821C-29D53A681455}"/>
              </a:ext>
            </a:extLst>
          </p:cNvPr>
          <p:cNvSpPr/>
          <p:nvPr/>
        </p:nvSpPr>
        <p:spPr>
          <a:xfrm>
            <a:off x="162759" y="1110342"/>
            <a:ext cx="45719" cy="5747657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A698D88-A9E2-7EDF-7B8F-9B2849112C04}"/>
              </a:ext>
            </a:extLst>
          </p:cNvPr>
          <p:cNvSpPr/>
          <p:nvPr/>
        </p:nvSpPr>
        <p:spPr>
          <a:xfrm>
            <a:off x="87085" y="1110343"/>
            <a:ext cx="45719" cy="5747657"/>
          </a:xfrm>
          <a:prstGeom prst="rect">
            <a:avLst/>
          </a:prstGeom>
          <a:solidFill>
            <a:srgbClr val="657C9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alf Frame 26">
            <a:extLst>
              <a:ext uri="{FF2B5EF4-FFF2-40B4-BE49-F238E27FC236}">
                <a16:creationId xmlns:a16="http://schemas.microsoft.com/office/drawing/2014/main" id="{8675D6B4-2337-0FEA-1953-03E92B610AF6}"/>
              </a:ext>
            </a:extLst>
          </p:cNvPr>
          <p:cNvSpPr/>
          <p:nvPr/>
        </p:nvSpPr>
        <p:spPr>
          <a:xfrm>
            <a:off x="1" y="0"/>
            <a:ext cx="2197901" cy="1361916"/>
          </a:xfrm>
          <a:prstGeom prst="halfFrame">
            <a:avLst/>
          </a:prstGeom>
          <a:solidFill>
            <a:srgbClr val="ED1A3B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7135A6A8-4901-E708-9FD2-AD040B4D20F2}"/>
              </a:ext>
            </a:extLst>
          </p:cNvPr>
          <p:cNvSpPr/>
          <p:nvPr/>
        </p:nvSpPr>
        <p:spPr>
          <a:xfrm>
            <a:off x="7299537" y="-1"/>
            <a:ext cx="3233965" cy="2827276"/>
          </a:xfrm>
          <a:custGeom>
            <a:avLst/>
            <a:gdLst/>
            <a:ahLst/>
            <a:cxnLst/>
            <a:rect l="l" t="t" r="r" b="b"/>
            <a:pathLst>
              <a:path w="3545840" h="3521075">
                <a:moveTo>
                  <a:pt x="3545593" y="0"/>
                </a:moveTo>
                <a:lnTo>
                  <a:pt x="0" y="0"/>
                </a:lnTo>
                <a:lnTo>
                  <a:pt x="0" y="3520805"/>
                </a:lnTo>
                <a:lnTo>
                  <a:pt x="3537381" y="3157065"/>
                </a:lnTo>
                <a:lnTo>
                  <a:pt x="3545593" y="0"/>
                </a:lnTo>
                <a:close/>
              </a:path>
            </a:pathLst>
          </a:custGeom>
          <a:solidFill>
            <a:srgbClr val="E81A3B">
              <a:alpha val="94999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91440" rIns="91440" bIns="91440" rtlCol="0"/>
          <a:lstStyle/>
          <a:p>
            <a:endParaRPr sz="1400"/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B5632FA9-A21D-4C2D-B2B4-A50C37C87F06}"/>
              </a:ext>
            </a:extLst>
          </p:cNvPr>
          <p:cNvSpPr/>
          <p:nvPr/>
        </p:nvSpPr>
        <p:spPr>
          <a:xfrm>
            <a:off x="7299537" y="1948543"/>
            <a:ext cx="3228623" cy="3537857"/>
          </a:xfrm>
          <a:custGeom>
            <a:avLst/>
            <a:gdLst/>
            <a:ahLst/>
            <a:cxnLst/>
            <a:rect l="l" t="t" r="r" b="b"/>
            <a:pathLst>
              <a:path w="3537585" h="1534795">
                <a:moveTo>
                  <a:pt x="3537381" y="0"/>
                </a:moveTo>
                <a:lnTo>
                  <a:pt x="0" y="364502"/>
                </a:lnTo>
                <a:lnTo>
                  <a:pt x="0" y="1534502"/>
                </a:lnTo>
                <a:lnTo>
                  <a:pt x="3537381" y="1534502"/>
                </a:lnTo>
                <a:lnTo>
                  <a:pt x="3537381" y="0"/>
                </a:lnTo>
                <a:close/>
              </a:path>
            </a:pathLst>
          </a:custGeom>
          <a:solidFill>
            <a:srgbClr val="E7E7E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82880" tIns="0" rIns="0" bIns="0" rtlCol="0"/>
          <a:lstStyle/>
          <a:p>
            <a:endParaRPr lang="en-US" sz="1600" b="1">
              <a:solidFill>
                <a:srgbClr val="E81A3B"/>
              </a:solidFill>
              <a:latin typeface="Trebuchet MS" panose="020B0603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C678396-DB27-7553-77C8-633BA6FD64C8}"/>
              </a:ext>
            </a:extLst>
          </p:cNvPr>
          <p:cNvSpPr txBox="1"/>
          <p:nvPr/>
        </p:nvSpPr>
        <p:spPr>
          <a:xfrm>
            <a:off x="7508016" y="580500"/>
            <a:ext cx="28120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“Fair customer outcomes are no longer just a compliance expectation but a supervisory expectation.”</a:t>
            </a:r>
          </a:p>
        </p:txBody>
      </p:sp>
      <p:pic>
        <p:nvPicPr>
          <p:cNvPr id="42" name="Picture 41" descr="Shivendra Jha, Partner - Head of Advisory Services and International Liaison Partner (ILP)">
            <a:extLst>
              <a:ext uri="{FF2B5EF4-FFF2-40B4-BE49-F238E27FC236}">
                <a16:creationId xmlns:a16="http://schemas.microsoft.com/office/drawing/2014/main" id="{B94E178A-9F5B-F28A-2137-E31B313B3A5C}"/>
              </a:ext>
            </a:extLst>
          </p:cNvPr>
          <p:cNvPicPr>
            <a:picLocks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14575" y="3323017"/>
            <a:ext cx="748949" cy="758878"/>
          </a:xfrm>
          <a:prstGeom prst="ellipse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platzhalter 8">
            <a:extLst>
              <a:ext uri="{FF2B5EF4-FFF2-40B4-BE49-F238E27FC236}">
                <a16:creationId xmlns:a16="http://schemas.microsoft.com/office/drawing/2014/main" id="{4A53DE52-CBC9-8408-BF18-280BE18D29C7}"/>
              </a:ext>
            </a:extLst>
          </p:cNvPr>
          <p:cNvSpPr txBox="1">
            <a:spLocks/>
          </p:cNvSpPr>
          <p:nvPr/>
        </p:nvSpPr>
        <p:spPr>
          <a:xfrm>
            <a:off x="8393821" y="3224706"/>
            <a:ext cx="1705446" cy="8066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48026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18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 3" panose="05040102010807070707" pitchFamily="18" charset="2"/>
              <a:buChar char="u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36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Trebuchet MS" panose="020B0603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54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Trebuchet MS" panose="020B0603020202020204" pitchFamily="34" charset="0"/>
              <a:buChar char="−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72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Trebuchet MS" panose="020B0603020202020204" pitchFamily="34" charset="0"/>
              <a:buChar char="◦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0" indent="0" algn="l" defTabSz="448026" rtl="0" eaLnBrk="1" latinLnBrk="0" hangingPunct="1">
              <a:spcBef>
                <a:spcPts val="0"/>
              </a:spcBef>
              <a:spcAft>
                <a:spcPts val="936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000" b="1" i="0" kern="1200">
                <a:solidFill>
                  <a:schemeClr val="accent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0" indent="0" algn="l" defTabSz="448026" rtl="0" eaLnBrk="1" latinLnBrk="0" hangingPunct="1">
              <a:spcBef>
                <a:spcPts val="0"/>
              </a:spcBef>
              <a:spcAft>
                <a:spcPts val="936"/>
              </a:spcAft>
              <a:buFont typeface="Arial" panose="020B0604020202020204" pitchFamily="34" charset="0"/>
              <a:buNone/>
              <a:defRPr sz="1000" b="1" i="0" kern="1200" baseline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420992" indent="-420992" algn="l" defTabSz="448026" rtl="0" eaLnBrk="1" latinLnBrk="0" hangingPunct="1">
              <a:spcBef>
                <a:spcPts val="0"/>
              </a:spcBef>
              <a:spcAft>
                <a:spcPts val="936"/>
              </a:spcAft>
              <a:buClr>
                <a:schemeClr val="tx2"/>
              </a:buClr>
              <a:buSzPct val="75000"/>
              <a:buFont typeface="+mj-lt"/>
              <a:buAutoNum type="arabicPeriod"/>
              <a:defRPr sz="1000" b="0" i="0" kern="1200" baseline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841984" indent="-420992" algn="l" defTabSz="448026" rtl="0" eaLnBrk="1" latinLnBrk="0" hangingPunct="1">
              <a:spcBef>
                <a:spcPts val="0"/>
              </a:spcBef>
              <a:spcAft>
                <a:spcPts val="936"/>
              </a:spcAft>
              <a:buClr>
                <a:schemeClr val="tx2"/>
              </a:buClr>
              <a:buSzPct val="75000"/>
              <a:buFont typeface="+mj-lt"/>
              <a:buAutoNum type="alphaLcPeriod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480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2C2E2F"/>
                </a:solidFill>
                <a:effectLst/>
                <a:uLnTx/>
                <a:uFillTx/>
              </a:rPr>
              <a:t>Shivendra Jha</a:t>
            </a:r>
          </a:p>
          <a:p>
            <a:pPr lvl="0">
              <a:spcAft>
                <a:spcPts val="0"/>
              </a:spcAft>
              <a:defRPr/>
            </a:pPr>
            <a:r>
              <a:rPr kumimoji="0" lang="en-US" b="1" u="none" strike="noStrike" kern="1200" cap="none" spc="0" normalizeH="0" baseline="0" noProof="0">
                <a:ln>
                  <a:noFill/>
                </a:ln>
                <a:solidFill>
                  <a:srgbClr val="2C2E2F"/>
                </a:solidFill>
                <a:effectLst/>
                <a:uLnTx/>
                <a:uFillTx/>
              </a:rPr>
              <a:t>Partner - </a:t>
            </a:r>
            <a:r>
              <a:rPr lang="en-US" b="1">
                <a:solidFill>
                  <a:srgbClr val="2C2E2F"/>
                </a:solidFill>
              </a:rPr>
              <a:t>Head of Advisory Services and ILP</a:t>
            </a:r>
          </a:p>
          <a:p>
            <a:pPr lvl="0">
              <a:spcAft>
                <a:spcPts val="0"/>
              </a:spcAft>
              <a:defRPr/>
            </a:pPr>
            <a:endParaRPr lang="en-US" b="1"/>
          </a:p>
          <a:p>
            <a:pPr lvl="0">
              <a:spcAft>
                <a:spcPts val="0"/>
              </a:spcAft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</a:rPr>
              <a:t>shivendra.jha@bdo.ae</a:t>
            </a:r>
          </a:p>
          <a:p>
            <a:pPr marL="0" marR="0" lvl="0" indent="0" algn="l" defTabSz="4480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</a:rPr>
              <a:t>+971 55 572 0269 </a:t>
            </a:r>
          </a:p>
        </p:txBody>
      </p:sp>
      <p:sp>
        <p:nvSpPr>
          <p:cNvPr id="47" name="Textplatzhalter 9">
            <a:extLst>
              <a:ext uri="{FF2B5EF4-FFF2-40B4-BE49-F238E27FC236}">
                <a16:creationId xmlns:a16="http://schemas.microsoft.com/office/drawing/2014/main" id="{D812E08D-57CB-F757-CB4B-E4808F6D94F6}"/>
              </a:ext>
            </a:extLst>
          </p:cNvPr>
          <p:cNvSpPr txBox="1">
            <a:spLocks/>
          </p:cNvSpPr>
          <p:nvPr/>
        </p:nvSpPr>
        <p:spPr>
          <a:xfrm>
            <a:off x="8406984" y="4372384"/>
            <a:ext cx="1880940" cy="852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48026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18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 3" panose="05040102010807070707" pitchFamily="18" charset="2"/>
              <a:buChar char="u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36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Trebuchet MS" panose="020B0603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54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Trebuchet MS" panose="020B0603020202020204" pitchFamily="34" charset="0"/>
              <a:buChar char="−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720000" indent="-180000" algn="l" defTabSz="448026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Trebuchet MS" panose="020B0603020202020204" pitchFamily="34" charset="0"/>
              <a:buChar char="◦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0" indent="0" algn="l" defTabSz="448026" rtl="0" eaLnBrk="1" latinLnBrk="0" hangingPunct="1">
              <a:spcBef>
                <a:spcPts val="0"/>
              </a:spcBef>
              <a:spcAft>
                <a:spcPts val="936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000" b="1" i="0" kern="1200">
                <a:solidFill>
                  <a:schemeClr val="accent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0" indent="0" algn="l" defTabSz="448026" rtl="0" eaLnBrk="1" latinLnBrk="0" hangingPunct="1">
              <a:spcBef>
                <a:spcPts val="0"/>
              </a:spcBef>
              <a:spcAft>
                <a:spcPts val="936"/>
              </a:spcAft>
              <a:buFont typeface="Arial" panose="020B0604020202020204" pitchFamily="34" charset="0"/>
              <a:buNone/>
              <a:defRPr sz="1000" b="1" i="0" kern="1200" baseline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420992" indent="-420992" algn="l" defTabSz="448026" rtl="0" eaLnBrk="1" latinLnBrk="0" hangingPunct="1">
              <a:spcBef>
                <a:spcPts val="0"/>
              </a:spcBef>
              <a:spcAft>
                <a:spcPts val="936"/>
              </a:spcAft>
              <a:buClr>
                <a:schemeClr val="tx2"/>
              </a:buClr>
              <a:buSzPct val="75000"/>
              <a:buFont typeface="+mj-lt"/>
              <a:buAutoNum type="arabicPeriod"/>
              <a:defRPr sz="1000" b="0" i="0" kern="1200" baseline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841984" indent="-420992" algn="l" defTabSz="448026" rtl="0" eaLnBrk="1" latinLnBrk="0" hangingPunct="1">
              <a:spcBef>
                <a:spcPts val="0"/>
              </a:spcBef>
              <a:spcAft>
                <a:spcPts val="936"/>
              </a:spcAft>
              <a:buClr>
                <a:schemeClr val="tx2"/>
              </a:buClr>
              <a:buSzPct val="75000"/>
              <a:buFont typeface="+mj-lt"/>
              <a:buAutoNum type="alphaLcPeriod"/>
              <a:defRPr sz="1000" b="0" i="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480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>
                <a:solidFill>
                  <a:srgbClr val="333333"/>
                </a:solidFill>
              </a:rPr>
              <a:t>Rahul Samdani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</a:endParaRPr>
          </a:p>
          <a:p>
            <a:pPr>
              <a:spcAft>
                <a:spcPts val="0"/>
              </a:spcAft>
            </a:pPr>
            <a:r>
              <a:rPr lang="en-US" b="1">
                <a:solidFill>
                  <a:srgbClr val="333333"/>
                </a:solidFill>
              </a:rPr>
              <a:t>Director – Forensic, Risk &amp; Compliance (FRC)</a:t>
            </a:r>
          </a:p>
          <a:p>
            <a:pPr>
              <a:spcAft>
                <a:spcPts val="0"/>
              </a:spcAft>
            </a:pPr>
            <a:endParaRPr lang="en-GB" kern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kern="0">
                <a:solidFill>
                  <a:srgbClr val="333333"/>
                </a:solidFill>
                <a:cs typeface="Arial" panose="020B0604020202020204" pitchFamily="34" charset="0"/>
              </a:rPr>
              <a:t>r</a:t>
            </a:r>
            <a:r>
              <a:rPr kumimoji="0" lang="en-GB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ahul.samdani@bdo.ae</a:t>
            </a:r>
            <a:endParaRPr lang="en-US">
              <a:solidFill>
                <a:srgbClr val="333333"/>
              </a:solidFill>
            </a:endParaRPr>
          </a:p>
          <a:p>
            <a:pPr marL="0" marR="0" lvl="0" indent="0" algn="l" defTabSz="4480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</a:rPr>
              <a:t>+971 56 414 3952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2A68AD9-0ABB-B83B-62FB-5245553CAEB9}"/>
              </a:ext>
            </a:extLst>
          </p:cNvPr>
          <p:cNvSpPr txBox="1"/>
          <p:nvPr/>
        </p:nvSpPr>
        <p:spPr>
          <a:xfrm>
            <a:off x="7486069" y="2793822"/>
            <a:ext cx="281201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>
                <a:solidFill>
                  <a:srgbClr val="E81A3B"/>
                </a:solidFill>
                <a:latin typeface="Trebuchet MS" panose="020B0603020202020204" pitchFamily="34" charset="0"/>
              </a:rPr>
              <a:t>LET’S CONNECT!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2797D4-5F00-7340-ECBB-D3022194DF0B}"/>
              </a:ext>
            </a:extLst>
          </p:cNvPr>
          <p:cNvSpPr/>
          <p:nvPr/>
        </p:nvSpPr>
        <p:spPr>
          <a:xfrm>
            <a:off x="2071687" y="1773564"/>
            <a:ext cx="2883584" cy="478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Regulatory gap assessments</a:t>
            </a:r>
          </a:p>
        </p:txBody>
      </p:sp>
      <p:sp>
        <p:nvSpPr>
          <p:cNvPr id="8" name="Flowchart: Off-page Connector 7">
            <a:extLst>
              <a:ext uri="{FF2B5EF4-FFF2-40B4-BE49-F238E27FC236}">
                <a16:creationId xmlns:a16="http://schemas.microsoft.com/office/drawing/2014/main" id="{C24BE0CB-921F-B2BE-0556-A16BF894730C}"/>
              </a:ext>
            </a:extLst>
          </p:cNvPr>
          <p:cNvSpPr/>
          <p:nvPr/>
        </p:nvSpPr>
        <p:spPr>
          <a:xfrm rot="16200000">
            <a:off x="1520695" y="1737952"/>
            <a:ext cx="321433" cy="563887"/>
          </a:xfrm>
          <a:prstGeom prst="flowChartOffpageConnector">
            <a:avLst/>
          </a:prstGeom>
          <a:solidFill>
            <a:srgbClr val="657C9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1</a:t>
            </a:r>
          </a:p>
        </p:txBody>
      </p:sp>
      <p:sp>
        <p:nvSpPr>
          <p:cNvPr id="19" name="Flowchart: Off-page Connector 18">
            <a:extLst>
              <a:ext uri="{FF2B5EF4-FFF2-40B4-BE49-F238E27FC236}">
                <a16:creationId xmlns:a16="http://schemas.microsoft.com/office/drawing/2014/main" id="{F7169DC2-321C-BBE4-1B0E-B61B5CE2587E}"/>
              </a:ext>
            </a:extLst>
          </p:cNvPr>
          <p:cNvSpPr/>
          <p:nvPr/>
        </p:nvSpPr>
        <p:spPr>
          <a:xfrm rot="16200000">
            <a:off x="1520695" y="2382965"/>
            <a:ext cx="321433" cy="563887"/>
          </a:xfrm>
          <a:prstGeom prst="flowChartOffpageConnector">
            <a:avLst/>
          </a:prstGeom>
          <a:solidFill>
            <a:srgbClr val="98002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2</a:t>
            </a:r>
          </a:p>
        </p:txBody>
      </p:sp>
      <p:sp>
        <p:nvSpPr>
          <p:cNvPr id="21" name="Flowchart: Off-page Connector 20">
            <a:extLst>
              <a:ext uri="{FF2B5EF4-FFF2-40B4-BE49-F238E27FC236}">
                <a16:creationId xmlns:a16="http://schemas.microsoft.com/office/drawing/2014/main" id="{1A791891-B506-6A42-53A2-330151155E7D}"/>
              </a:ext>
            </a:extLst>
          </p:cNvPr>
          <p:cNvSpPr/>
          <p:nvPr/>
        </p:nvSpPr>
        <p:spPr>
          <a:xfrm rot="16200000">
            <a:off x="1520695" y="3033185"/>
            <a:ext cx="321433" cy="563887"/>
          </a:xfrm>
          <a:prstGeom prst="flowChartOffpageConnector">
            <a:avLst/>
          </a:prstGeom>
          <a:solidFill>
            <a:srgbClr val="657C9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3</a:t>
            </a:r>
          </a:p>
        </p:txBody>
      </p:sp>
      <p:sp>
        <p:nvSpPr>
          <p:cNvPr id="23" name="Flowchart: Off-page Connector 22">
            <a:extLst>
              <a:ext uri="{FF2B5EF4-FFF2-40B4-BE49-F238E27FC236}">
                <a16:creationId xmlns:a16="http://schemas.microsoft.com/office/drawing/2014/main" id="{D0F38FDD-8896-D2E3-8D77-84A4C621F1CC}"/>
              </a:ext>
            </a:extLst>
          </p:cNvPr>
          <p:cNvSpPr/>
          <p:nvPr/>
        </p:nvSpPr>
        <p:spPr>
          <a:xfrm rot="16200000">
            <a:off x="1520695" y="3677601"/>
            <a:ext cx="321433" cy="563887"/>
          </a:xfrm>
          <a:prstGeom prst="flowChartOffpageConnector">
            <a:avLst/>
          </a:prstGeom>
          <a:solidFill>
            <a:srgbClr val="98002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4</a:t>
            </a:r>
          </a:p>
        </p:txBody>
      </p:sp>
      <p:sp>
        <p:nvSpPr>
          <p:cNvPr id="26" name="Flowchart: Off-page Connector 25">
            <a:extLst>
              <a:ext uri="{FF2B5EF4-FFF2-40B4-BE49-F238E27FC236}">
                <a16:creationId xmlns:a16="http://schemas.microsoft.com/office/drawing/2014/main" id="{1A0ADDA3-7625-9D27-8B09-ED22F6F14E0A}"/>
              </a:ext>
            </a:extLst>
          </p:cNvPr>
          <p:cNvSpPr/>
          <p:nvPr/>
        </p:nvSpPr>
        <p:spPr>
          <a:xfrm rot="16200000">
            <a:off x="1520695" y="4322017"/>
            <a:ext cx="321433" cy="563887"/>
          </a:xfrm>
          <a:prstGeom prst="flowChartOffpageConnector">
            <a:avLst/>
          </a:prstGeom>
          <a:solidFill>
            <a:srgbClr val="657C9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5</a:t>
            </a:r>
          </a:p>
        </p:txBody>
      </p:sp>
      <p:sp>
        <p:nvSpPr>
          <p:cNvPr id="29" name="Flowchart: Off-page Connector 28">
            <a:extLst>
              <a:ext uri="{FF2B5EF4-FFF2-40B4-BE49-F238E27FC236}">
                <a16:creationId xmlns:a16="http://schemas.microsoft.com/office/drawing/2014/main" id="{8953D51B-1E44-2FAA-4EAA-A2ECA07192DD}"/>
              </a:ext>
            </a:extLst>
          </p:cNvPr>
          <p:cNvSpPr/>
          <p:nvPr/>
        </p:nvSpPr>
        <p:spPr>
          <a:xfrm rot="16200000">
            <a:off x="1520695" y="4967030"/>
            <a:ext cx="321433" cy="563887"/>
          </a:xfrm>
          <a:prstGeom prst="flowChartOffpageConnector">
            <a:avLst/>
          </a:prstGeom>
          <a:solidFill>
            <a:srgbClr val="98002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6</a:t>
            </a:r>
          </a:p>
        </p:txBody>
      </p:sp>
      <p:sp>
        <p:nvSpPr>
          <p:cNvPr id="31" name="Flowchart: Off-page Connector 30">
            <a:extLst>
              <a:ext uri="{FF2B5EF4-FFF2-40B4-BE49-F238E27FC236}">
                <a16:creationId xmlns:a16="http://schemas.microsoft.com/office/drawing/2014/main" id="{657191AA-6136-7AD8-E7BC-4A66D3C1CB45}"/>
              </a:ext>
            </a:extLst>
          </p:cNvPr>
          <p:cNvSpPr/>
          <p:nvPr/>
        </p:nvSpPr>
        <p:spPr>
          <a:xfrm rot="16200000">
            <a:off x="1520695" y="5617250"/>
            <a:ext cx="321433" cy="563887"/>
          </a:xfrm>
          <a:prstGeom prst="flowChartOffpageConnector">
            <a:avLst/>
          </a:prstGeom>
          <a:solidFill>
            <a:srgbClr val="657C9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7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927315-72D0-9F93-1F9C-C7BEB2D01FC3}"/>
              </a:ext>
            </a:extLst>
          </p:cNvPr>
          <p:cNvSpPr/>
          <p:nvPr/>
        </p:nvSpPr>
        <p:spPr>
          <a:xfrm>
            <a:off x="2080658" y="2425713"/>
            <a:ext cx="2883584" cy="478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Implementation support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4E01DCF-B551-B65F-65EB-4D161EAFC9F3}"/>
              </a:ext>
            </a:extLst>
          </p:cNvPr>
          <p:cNvSpPr/>
          <p:nvPr/>
        </p:nvSpPr>
        <p:spPr>
          <a:xfrm>
            <a:off x="2082573" y="3088634"/>
            <a:ext cx="2883584" cy="478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Policy and control reviews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4CFA490-0FAE-283F-E738-F721E1E98839}"/>
              </a:ext>
            </a:extLst>
          </p:cNvPr>
          <p:cNvSpPr/>
          <p:nvPr/>
        </p:nvSpPr>
        <p:spPr>
          <a:xfrm>
            <a:off x="2080658" y="3731235"/>
            <a:ext cx="2883584" cy="478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Conduct risk assessment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EBA3AF3-2D7B-C4CF-64DE-3556146D686E}"/>
              </a:ext>
            </a:extLst>
          </p:cNvPr>
          <p:cNvSpPr/>
          <p:nvPr/>
        </p:nvSpPr>
        <p:spPr>
          <a:xfrm>
            <a:off x="2091544" y="4372384"/>
            <a:ext cx="2883584" cy="478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Product governance reviews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E2C863B-AED1-E36D-E96E-6A02D0D86B3B}"/>
              </a:ext>
            </a:extLst>
          </p:cNvPr>
          <p:cNvSpPr/>
          <p:nvPr/>
        </p:nvSpPr>
        <p:spPr>
          <a:xfrm>
            <a:off x="2091544" y="5013533"/>
            <a:ext cx="2883584" cy="478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Customer journey reviews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3176AAD-578B-006F-B8B5-BF37E9B81D30}"/>
              </a:ext>
            </a:extLst>
          </p:cNvPr>
          <p:cNvSpPr/>
          <p:nvPr/>
        </p:nvSpPr>
        <p:spPr>
          <a:xfrm>
            <a:off x="2102430" y="5651252"/>
            <a:ext cx="2883584" cy="478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Staff 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309A6F-DD9D-5FB1-B683-130DC6175C5C}"/>
              </a:ext>
            </a:extLst>
          </p:cNvPr>
          <p:cNvPicPr>
            <a:picLocks noGrp="1" noChangeAspect="1"/>
          </p:cNvPicPr>
          <p:nvPr/>
        </p:nvPicPr>
        <p:blipFill>
          <a:blip r:embed="rId7"/>
          <a:srcRect/>
          <a:stretch/>
        </p:blipFill>
        <p:spPr>
          <a:xfrm>
            <a:off x="7537135" y="4407045"/>
            <a:ext cx="719830" cy="730836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5253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6D4BD7-F222-A996-7C9A-77DEEDFCA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212709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094897-5352-FC1F-747E-748E4CFFE5F3}"/>
              </a:ext>
            </a:extLst>
          </p:cNvPr>
          <p:cNvSpPr/>
          <p:nvPr/>
        </p:nvSpPr>
        <p:spPr>
          <a:xfrm>
            <a:off x="0" y="0"/>
            <a:ext cx="12212708" cy="6858000"/>
          </a:xfrm>
          <a:prstGeom prst="rect">
            <a:avLst/>
          </a:prstGeom>
          <a:solidFill>
            <a:srgbClr val="333333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A0053E7-4472-DC59-A97A-7E964B3E071C}"/>
              </a:ext>
            </a:extLst>
          </p:cNvPr>
          <p:cNvSpPr/>
          <p:nvPr/>
        </p:nvSpPr>
        <p:spPr>
          <a:xfrm>
            <a:off x="12026532" y="-9500"/>
            <a:ext cx="45719" cy="562186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C51A0B0-DD3E-3424-9995-B1837635E04D}"/>
              </a:ext>
            </a:extLst>
          </p:cNvPr>
          <p:cNvSpPr/>
          <p:nvPr/>
        </p:nvSpPr>
        <p:spPr>
          <a:xfrm>
            <a:off x="11950858" y="-4659"/>
            <a:ext cx="45719" cy="5747657"/>
          </a:xfrm>
          <a:prstGeom prst="rect">
            <a:avLst/>
          </a:prstGeom>
          <a:solidFill>
            <a:srgbClr val="657C9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B076B37-B1AF-16F3-2655-26889899F707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21108" cy="2324529"/>
          </a:xfrm>
          <a:prstGeom prst="rect">
            <a:avLst/>
          </a:prstGeom>
          <a:effectLst/>
        </p:spPr>
      </p:pic>
      <p:grpSp>
        <p:nvGrpSpPr>
          <p:cNvPr id="11" name="BDO logo">
            <a:extLst>
              <a:ext uri="{FF2B5EF4-FFF2-40B4-BE49-F238E27FC236}">
                <a16:creationId xmlns:a16="http://schemas.microsoft.com/office/drawing/2014/main" id="{DA7D38FA-2948-0C9D-D31C-0FC8B559DB02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2" name="Vrije vorm: vorm 15">
              <a:extLst>
                <a:ext uri="{FF2B5EF4-FFF2-40B4-BE49-F238E27FC236}">
                  <a16:creationId xmlns:a16="http://schemas.microsoft.com/office/drawing/2014/main" id="{A6F0FE97-E59C-A97E-13B0-9A0291F799C4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3" name="Vrije vorm: vorm 16">
              <a:extLst>
                <a:ext uri="{FF2B5EF4-FFF2-40B4-BE49-F238E27FC236}">
                  <a16:creationId xmlns:a16="http://schemas.microsoft.com/office/drawing/2014/main" id="{04EF25B8-0EF6-CFA9-3FA9-324A5BD4D300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4" name="Vrije vorm: vorm 17">
              <a:extLst>
                <a:ext uri="{FF2B5EF4-FFF2-40B4-BE49-F238E27FC236}">
                  <a16:creationId xmlns:a16="http://schemas.microsoft.com/office/drawing/2014/main" id="{013611DA-C607-C286-52AB-6580E3903A67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5" name="Vrije vorm: vorm 18">
              <a:extLst>
                <a:ext uri="{FF2B5EF4-FFF2-40B4-BE49-F238E27FC236}">
                  <a16:creationId xmlns:a16="http://schemas.microsoft.com/office/drawing/2014/main" id="{2C17F62A-5E64-F1D5-9350-E1D6DE7B87CD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6" name="Vrije vorm: vorm 19">
              <a:extLst>
                <a:ext uri="{FF2B5EF4-FFF2-40B4-BE49-F238E27FC236}">
                  <a16:creationId xmlns:a16="http://schemas.microsoft.com/office/drawing/2014/main" id="{20DC8044-CA86-879F-9385-1E226BC53D40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4F5C7D2-2D3C-C11E-7847-6CE38663EACB}"/>
              </a:ext>
            </a:extLst>
          </p:cNvPr>
          <p:cNvSpPr/>
          <p:nvPr/>
        </p:nvSpPr>
        <p:spPr>
          <a:xfrm>
            <a:off x="3938730" y="565042"/>
            <a:ext cx="4335245" cy="4505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What’s changed?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C3C244-B9E6-43C8-851F-EC10C2262AF5}"/>
              </a:ext>
            </a:extLst>
          </p:cNvPr>
          <p:cNvSpPr txBox="1">
            <a:spLocks/>
          </p:cNvSpPr>
          <p:nvPr/>
        </p:nvSpPr>
        <p:spPr>
          <a:xfrm>
            <a:off x="2099389" y="1321668"/>
            <a:ext cx="8084655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The Central Bank of the UAE (CBUAE) has issued the </a:t>
            </a:r>
            <a:r>
              <a:rPr lang="en-US" sz="15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small to medium sized enterprises (SME) customer protection regulation </a:t>
            </a:r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(circular C 2/2026), effective 13 September 2026, marking a significant development in the UAE's customer protection and market conduct framework for SME customers. </a:t>
            </a:r>
          </a:p>
          <a:p>
            <a:endParaRPr lang="en-US" sz="15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  <a:p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The regulation replaces the previous SME market conduct regulation and introduces </a:t>
            </a:r>
            <a:b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 more comprehensive customer-centric framework applicable to banks and finance companies operating in the UAE.</a:t>
            </a:r>
          </a:p>
          <a:p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 </a:t>
            </a:r>
          </a:p>
          <a:p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The new regulation shifts the focus from regulatory compliance to demonstrating fair customer outcomes across the entire SME customer lifecycle.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689CE5-F7A6-E2A1-84AC-E7369675A15C}"/>
              </a:ext>
            </a:extLst>
          </p:cNvPr>
          <p:cNvSpPr txBox="1">
            <a:spLocks/>
          </p:cNvSpPr>
          <p:nvPr/>
        </p:nvSpPr>
        <p:spPr>
          <a:xfrm>
            <a:off x="2086328" y="4211016"/>
            <a:ext cx="50030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Key shift: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E2CE586-5B2D-EA3A-46FE-DDBC8696A687}"/>
              </a:ext>
            </a:extLst>
          </p:cNvPr>
          <p:cNvSpPr/>
          <p:nvPr/>
        </p:nvSpPr>
        <p:spPr>
          <a:xfrm>
            <a:off x="2339420" y="4786155"/>
            <a:ext cx="2643936" cy="48099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Governance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62D4A0B4-E7B8-8338-5CCD-0A948C2E8A1B}"/>
              </a:ext>
            </a:extLst>
          </p:cNvPr>
          <p:cNvSpPr/>
          <p:nvPr/>
        </p:nvSpPr>
        <p:spPr>
          <a:xfrm>
            <a:off x="5511173" y="4784837"/>
            <a:ext cx="3200400" cy="47838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333333"/>
                </a:solidFill>
                <a:latin typeface="Trebuchet MS" panose="020B0603020202020204" pitchFamily="34" charset="0"/>
              </a:rPr>
              <a:t>Customer outcomes</a:t>
            </a:r>
          </a:p>
        </p:txBody>
      </p:sp>
      <p:sp>
        <p:nvSpPr>
          <p:cNvPr id="159" name="Flowchart: Off-page Connector 158">
            <a:extLst>
              <a:ext uri="{FF2B5EF4-FFF2-40B4-BE49-F238E27FC236}">
                <a16:creationId xmlns:a16="http://schemas.microsoft.com/office/drawing/2014/main" id="{19BD86E8-3350-370B-3BAD-B4CEA5DB0BB5}"/>
              </a:ext>
            </a:extLst>
          </p:cNvPr>
          <p:cNvSpPr/>
          <p:nvPr/>
        </p:nvSpPr>
        <p:spPr>
          <a:xfrm rot="16200000">
            <a:off x="2332292" y="4726442"/>
            <a:ext cx="321432" cy="573868"/>
          </a:xfrm>
          <a:prstGeom prst="flowChartOffpageConnector">
            <a:avLst/>
          </a:prstGeom>
          <a:solidFill>
            <a:srgbClr val="E7E7E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rgbClr val="333333"/>
                </a:solidFill>
                <a:latin typeface="Trebuchet MS" panose="020B0603020202020204" pitchFamily="34" charset="0"/>
              </a:rPr>
              <a:t>1</a:t>
            </a:r>
          </a:p>
        </p:txBody>
      </p:sp>
      <p:sp>
        <p:nvSpPr>
          <p:cNvPr id="161" name="Flowchart: Off-page Connector 160">
            <a:extLst>
              <a:ext uri="{FF2B5EF4-FFF2-40B4-BE49-F238E27FC236}">
                <a16:creationId xmlns:a16="http://schemas.microsoft.com/office/drawing/2014/main" id="{665332AE-4913-280E-7E9D-B495DB3263F1}"/>
              </a:ext>
            </a:extLst>
          </p:cNvPr>
          <p:cNvSpPr/>
          <p:nvPr/>
        </p:nvSpPr>
        <p:spPr>
          <a:xfrm rot="16200000">
            <a:off x="5493286" y="4733027"/>
            <a:ext cx="321433" cy="573868"/>
          </a:xfrm>
          <a:prstGeom prst="flowChartOffpageConnector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2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9CCCE966-D8B5-74A4-9F63-0392FACD0BE6}"/>
              </a:ext>
            </a:extLst>
          </p:cNvPr>
          <p:cNvSpPr/>
          <p:nvPr/>
        </p:nvSpPr>
        <p:spPr>
          <a:xfrm>
            <a:off x="2350304" y="5522235"/>
            <a:ext cx="2643936" cy="48099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Transparency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CFEF6366-ACE5-ED8B-60AD-4540B8440CDF}"/>
              </a:ext>
            </a:extLst>
          </p:cNvPr>
          <p:cNvSpPr/>
          <p:nvPr/>
        </p:nvSpPr>
        <p:spPr>
          <a:xfrm>
            <a:off x="5522058" y="5515111"/>
            <a:ext cx="3200400" cy="47838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333333"/>
                </a:solidFill>
                <a:latin typeface="Trebuchet MS" panose="020B0603020202020204" pitchFamily="34" charset="0"/>
              </a:rPr>
              <a:t>Accountability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8104A13-4878-4710-9CC1-E66C19C06198}"/>
              </a:ext>
            </a:extLst>
          </p:cNvPr>
          <p:cNvSpPr/>
          <p:nvPr/>
        </p:nvSpPr>
        <p:spPr>
          <a:xfrm>
            <a:off x="162759" y="1110342"/>
            <a:ext cx="45719" cy="5747657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1E8E161-335B-49EA-D494-1C634663191F}"/>
              </a:ext>
            </a:extLst>
          </p:cNvPr>
          <p:cNvSpPr/>
          <p:nvPr/>
        </p:nvSpPr>
        <p:spPr>
          <a:xfrm>
            <a:off x="87085" y="1110343"/>
            <a:ext cx="45719" cy="5747657"/>
          </a:xfrm>
          <a:prstGeom prst="rect">
            <a:avLst/>
          </a:prstGeom>
          <a:solidFill>
            <a:srgbClr val="657C9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lowchart: Off-page Connector 166">
            <a:extLst>
              <a:ext uri="{FF2B5EF4-FFF2-40B4-BE49-F238E27FC236}">
                <a16:creationId xmlns:a16="http://schemas.microsoft.com/office/drawing/2014/main" id="{10387DF3-A83A-F3E3-F33E-76CE93C804A0}"/>
              </a:ext>
            </a:extLst>
          </p:cNvPr>
          <p:cNvSpPr/>
          <p:nvPr/>
        </p:nvSpPr>
        <p:spPr>
          <a:xfrm rot="16200000">
            <a:off x="2332291" y="5464380"/>
            <a:ext cx="321432" cy="573868"/>
          </a:xfrm>
          <a:prstGeom prst="flowChartOffpageConnector">
            <a:avLst/>
          </a:prstGeom>
          <a:solidFill>
            <a:srgbClr val="E7E7E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rgbClr val="333333"/>
                </a:solidFill>
                <a:latin typeface="Trebuchet MS" panose="020B0603020202020204" pitchFamily="34" charset="0"/>
              </a:rPr>
              <a:t>3</a:t>
            </a:r>
          </a:p>
        </p:txBody>
      </p:sp>
      <p:sp>
        <p:nvSpPr>
          <p:cNvPr id="169" name="Flowchart: Off-page Connector 168">
            <a:extLst>
              <a:ext uri="{FF2B5EF4-FFF2-40B4-BE49-F238E27FC236}">
                <a16:creationId xmlns:a16="http://schemas.microsoft.com/office/drawing/2014/main" id="{BA1E2F00-E311-EAD8-E9B6-8BE4F04AA729}"/>
              </a:ext>
            </a:extLst>
          </p:cNvPr>
          <p:cNvSpPr/>
          <p:nvPr/>
        </p:nvSpPr>
        <p:spPr>
          <a:xfrm rot="16200000">
            <a:off x="5504171" y="5463301"/>
            <a:ext cx="321433" cy="573868"/>
          </a:xfrm>
          <a:prstGeom prst="flowChartOffpageConnector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4</a:t>
            </a:r>
          </a:p>
        </p:txBody>
      </p:sp>
      <p:sp>
        <p:nvSpPr>
          <p:cNvPr id="27" name="Half Frame 26">
            <a:extLst>
              <a:ext uri="{FF2B5EF4-FFF2-40B4-BE49-F238E27FC236}">
                <a16:creationId xmlns:a16="http://schemas.microsoft.com/office/drawing/2014/main" id="{A91E493D-4568-A1EE-2C13-F294ADBE6FB8}"/>
              </a:ext>
            </a:extLst>
          </p:cNvPr>
          <p:cNvSpPr/>
          <p:nvPr/>
        </p:nvSpPr>
        <p:spPr>
          <a:xfrm>
            <a:off x="1" y="0"/>
            <a:ext cx="2197901" cy="1361916"/>
          </a:xfrm>
          <a:prstGeom prst="halfFrame">
            <a:avLst/>
          </a:prstGeom>
          <a:solidFill>
            <a:srgbClr val="ED1A3B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01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1C33593-B66D-4206-9DCE-0CC080A6B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9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A8DFC34-96D7-4C21-F04A-013295F375A8}"/>
              </a:ext>
            </a:extLst>
          </p:cNvPr>
          <p:cNvSpPr/>
          <p:nvPr/>
        </p:nvSpPr>
        <p:spPr>
          <a:xfrm>
            <a:off x="-2" y="0"/>
            <a:ext cx="12192001" cy="6857999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69000">
                <a:srgbClr val="000000">
                  <a:alpha val="80000"/>
                </a:srgbClr>
              </a:gs>
              <a:gs pos="37000">
                <a:srgbClr val="000000">
                  <a:alpha val="31000"/>
                </a:srgbClr>
              </a:gs>
            </a:gsLst>
            <a:lin ang="10800000" scaled="1"/>
            <a:tileRect/>
          </a:gradFill>
        </p:spPr>
        <p:txBody>
          <a:bodyPr lIns="0" tIns="0" rIns="0" bIns="0" rtlCol="0" anchor="t">
            <a:noAutofit/>
          </a:bodyPr>
          <a:lstStyle/>
          <a:p>
            <a:pPr algn="l">
              <a:spcBef>
                <a:spcPct val="20000"/>
              </a:spcBef>
            </a:pPr>
            <a:endParaRPr lang="en-US" sz="2000" b="0" kern="0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94B4ED-C22C-26DA-096C-5F9280DD4576}"/>
              </a:ext>
            </a:extLst>
          </p:cNvPr>
          <p:cNvSpPr/>
          <p:nvPr/>
        </p:nvSpPr>
        <p:spPr>
          <a:xfrm>
            <a:off x="-8" y="507150"/>
            <a:ext cx="6122374" cy="4505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Governance takes center stage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15F6123-9B0D-CDE4-B73A-0CC3D322C298}"/>
              </a:ext>
            </a:extLst>
          </p:cNvPr>
          <p:cNvSpPr/>
          <p:nvPr/>
        </p:nvSpPr>
        <p:spPr>
          <a:xfrm>
            <a:off x="-11" y="507150"/>
            <a:ext cx="859978" cy="450586"/>
          </a:xfrm>
          <a:prstGeom prst="rect">
            <a:avLst/>
          </a:prstGeom>
          <a:solidFill>
            <a:srgbClr val="3333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7D92B0-9316-048D-D286-832C40E58F81}"/>
              </a:ext>
            </a:extLst>
          </p:cNvPr>
          <p:cNvSpPr txBox="1">
            <a:spLocks/>
          </p:cNvSpPr>
          <p:nvPr/>
        </p:nvSpPr>
        <p:spPr>
          <a:xfrm>
            <a:off x="791400" y="1133417"/>
            <a:ext cx="5326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The regulation places greater accountability on </a:t>
            </a:r>
            <a:b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boards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and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senior management 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to ensure that customer protection is embedded within the institution's governance framework and forms part of day-to-day decision-making.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CE8457-3852-3FC6-F60B-0799BBF80240}"/>
              </a:ext>
            </a:extLst>
          </p:cNvPr>
          <p:cNvSpPr txBox="1">
            <a:spLocks/>
          </p:cNvSpPr>
          <p:nvPr/>
        </p:nvSpPr>
        <p:spPr>
          <a:xfrm>
            <a:off x="791400" y="2309878"/>
            <a:ext cx="43118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Boards and senior management are now expected to: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4C32027-CF0C-518B-4EAA-BA63A74268D7}"/>
              </a:ext>
            </a:extLst>
          </p:cNvPr>
          <p:cNvSpPr/>
          <p:nvPr/>
        </p:nvSpPr>
        <p:spPr>
          <a:xfrm>
            <a:off x="1168819" y="3157929"/>
            <a:ext cx="655956" cy="639498"/>
          </a:xfrm>
          <a:prstGeom prst="ellipse">
            <a:avLst/>
          </a:prstGeom>
          <a:solidFill>
            <a:srgbClr val="98002E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6C836E2E-6C96-BCE8-E41D-C14FB17B1B76}"/>
              </a:ext>
            </a:extLst>
          </p:cNvPr>
          <p:cNvSpPr txBox="1">
            <a:spLocks/>
          </p:cNvSpPr>
          <p:nvPr/>
        </p:nvSpPr>
        <p:spPr bwMode="gray">
          <a:xfrm>
            <a:off x="1588906" y="3261144"/>
            <a:ext cx="4507092" cy="451582"/>
          </a:xfrm>
          <a:prstGeom prst="rect">
            <a:avLst/>
          </a:prstGeom>
          <a:solidFill>
            <a:srgbClr val="657C91">
              <a:alpha val="86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chemeClr val="bg1"/>
                </a:solidFill>
                <a:latin typeface="Trebuchet MS" panose="020B0603020202020204" pitchFamily="34" charset="0"/>
              </a:rPr>
              <a:t>Embed customer protection into governance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571C1DD-930E-6776-D1F5-CC7CF625654B}"/>
              </a:ext>
            </a:extLst>
          </p:cNvPr>
          <p:cNvSpPr/>
          <p:nvPr/>
        </p:nvSpPr>
        <p:spPr>
          <a:xfrm>
            <a:off x="1241026" y="3229896"/>
            <a:ext cx="494035" cy="499778"/>
          </a:xfrm>
          <a:prstGeom prst="ellipse">
            <a:avLst/>
          </a:prstGeom>
          <a:solidFill>
            <a:srgbClr val="ED1A3B"/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79" name="Graphic 78" descr="Target Audience with solid fill">
            <a:extLst>
              <a:ext uri="{FF2B5EF4-FFF2-40B4-BE49-F238E27FC236}">
                <a16:creationId xmlns:a16="http://schemas.microsoft.com/office/drawing/2014/main" id="{AF737B97-537E-1AE2-A835-5297A26AE2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74744" y="3284500"/>
            <a:ext cx="405606" cy="405606"/>
          </a:xfrm>
          <a:prstGeom prst="rect">
            <a:avLst/>
          </a:prstGeom>
        </p:spPr>
      </p:pic>
      <p:sp>
        <p:nvSpPr>
          <p:cNvPr id="100" name="Oval 99">
            <a:extLst>
              <a:ext uri="{FF2B5EF4-FFF2-40B4-BE49-F238E27FC236}">
                <a16:creationId xmlns:a16="http://schemas.microsoft.com/office/drawing/2014/main" id="{87F101E3-7E4B-BFA8-D11D-9E85889B2310}"/>
              </a:ext>
            </a:extLst>
          </p:cNvPr>
          <p:cNvSpPr/>
          <p:nvPr/>
        </p:nvSpPr>
        <p:spPr>
          <a:xfrm>
            <a:off x="1185143" y="3981732"/>
            <a:ext cx="655956" cy="639498"/>
          </a:xfrm>
          <a:prstGeom prst="ellipse">
            <a:avLst/>
          </a:prstGeom>
          <a:solidFill>
            <a:srgbClr val="98002E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7E0EB07F-1AF1-EA9D-C4B9-027772E709F7}"/>
              </a:ext>
            </a:extLst>
          </p:cNvPr>
          <p:cNvSpPr txBox="1">
            <a:spLocks/>
          </p:cNvSpPr>
          <p:nvPr/>
        </p:nvSpPr>
        <p:spPr bwMode="gray">
          <a:xfrm>
            <a:off x="1605230" y="4084947"/>
            <a:ext cx="4507092" cy="451582"/>
          </a:xfrm>
          <a:prstGeom prst="rect">
            <a:avLst/>
          </a:prstGeom>
          <a:solidFill>
            <a:srgbClr val="E7E7E7">
              <a:alpha val="86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rgbClr val="333333"/>
                </a:solidFill>
                <a:latin typeface="Trebuchet MS" panose="020B0603020202020204" pitchFamily="34" charset="0"/>
              </a:rPr>
              <a:t>Oversee conduct risk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68D81999-3B80-79F1-7409-4A81F226F3C0}"/>
              </a:ext>
            </a:extLst>
          </p:cNvPr>
          <p:cNvSpPr/>
          <p:nvPr/>
        </p:nvSpPr>
        <p:spPr>
          <a:xfrm>
            <a:off x="1257350" y="4053699"/>
            <a:ext cx="494035" cy="499778"/>
          </a:xfrm>
          <a:prstGeom prst="ellipse">
            <a:avLst/>
          </a:prstGeom>
          <a:solidFill>
            <a:srgbClr val="ED1A3B"/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104" name="Graphic 103" descr="Hierarchy outline">
            <a:extLst>
              <a:ext uri="{FF2B5EF4-FFF2-40B4-BE49-F238E27FC236}">
                <a16:creationId xmlns:a16="http://schemas.microsoft.com/office/drawing/2014/main" id="{5F5807A5-942E-9C2E-2D30-CBC5773AB5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301954" y="4089053"/>
            <a:ext cx="397714" cy="397714"/>
          </a:xfrm>
          <a:prstGeom prst="rect">
            <a:avLst/>
          </a:prstGeom>
        </p:spPr>
      </p:pic>
      <p:sp>
        <p:nvSpPr>
          <p:cNvPr id="105" name="Oval 104">
            <a:extLst>
              <a:ext uri="{FF2B5EF4-FFF2-40B4-BE49-F238E27FC236}">
                <a16:creationId xmlns:a16="http://schemas.microsoft.com/office/drawing/2014/main" id="{A404F326-2B7E-52C1-B457-B9F34D4D641E}"/>
              </a:ext>
            </a:extLst>
          </p:cNvPr>
          <p:cNvSpPr/>
          <p:nvPr/>
        </p:nvSpPr>
        <p:spPr>
          <a:xfrm>
            <a:off x="1195186" y="4824049"/>
            <a:ext cx="655956" cy="639498"/>
          </a:xfrm>
          <a:prstGeom prst="ellipse">
            <a:avLst/>
          </a:prstGeom>
          <a:solidFill>
            <a:srgbClr val="98002E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6" name="Text Placeholder 7">
            <a:extLst>
              <a:ext uri="{FF2B5EF4-FFF2-40B4-BE49-F238E27FC236}">
                <a16:creationId xmlns:a16="http://schemas.microsoft.com/office/drawing/2014/main" id="{2205E633-ECA2-6FED-D768-F444E828B62D}"/>
              </a:ext>
            </a:extLst>
          </p:cNvPr>
          <p:cNvSpPr txBox="1">
            <a:spLocks/>
          </p:cNvSpPr>
          <p:nvPr/>
        </p:nvSpPr>
        <p:spPr bwMode="gray">
          <a:xfrm>
            <a:off x="1615273" y="4919814"/>
            <a:ext cx="4507092" cy="451582"/>
          </a:xfrm>
          <a:prstGeom prst="rect">
            <a:avLst/>
          </a:prstGeom>
          <a:solidFill>
            <a:srgbClr val="657C91">
              <a:alpha val="86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chemeClr val="bg1"/>
                </a:solidFill>
                <a:latin typeface="Trebuchet MS" panose="020B0603020202020204" pitchFamily="34" charset="0"/>
              </a:rPr>
              <a:t>Monitor SME customer outcomes</a:t>
            </a: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8AB619E8-7ADA-B325-FA96-221CEC0839EB}"/>
              </a:ext>
            </a:extLst>
          </p:cNvPr>
          <p:cNvSpPr/>
          <p:nvPr/>
        </p:nvSpPr>
        <p:spPr>
          <a:xfrm>
            <a:off x="1267393" y="4888566"/>
            <a:ext cx="494035" cy="499778"/>
          </a:xfrm>
          <a:prstGeom prst="ellipse">
            <a:avLst/>
          </a:prstGeom>
          <a:solidFill>
            <a:srgbClr val="ED1A3B"/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109" name="Graphic 108" descr="Clipboard Partially Checked with solid fill">
            <a:extLst>
              <a:ext uri="{FF2B5EF4-FFF2-40B4-BE49-F238E27FC236}">
                <a16:creationId xmlns:a16="http://schemas.microsoft.com/office/drawing/2014/main" id="{CDD2DDBC-41D0-D065-2E99-A0CFA96079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04648" y="4927714"/>
            <a:ext cx="405606" cy="405606"/>
          </a:xfrm>
          <a:prstGeom prst="rect">
            <a:avLst/>
          </a:prstGeom>
        </p:spPr>
      </p:pic>
      <p:sp>
        <p:nvSpPr>
          <p:cNvPr id="110" name="Oval 109">
            <a:extLst>
              <a:ext uri="{FF2B5EF4-FFF2-40B4-BE49-F238E27FC236}">
                <a16:creationId xmlns:a16="http://schemas.microsoft.com/office/drawing/2014/main" id="{2989E6F1-77A1-048D-4EE4-590986BB3BEE}"/>
              </a:ext>
            </a:extLst>
          </p:cNvPr>
          <p:cNvSpPr/>
          <p:nvPr/>
        </p:nvSpPr>
        <p:spPr>
          <a:xfrm>
            <a:off x="1195186" y="5657662"/>
            <a:ext cx="655956" cy="639498"/>
          </a:xfrm>
          <a:prstGeom prst="ellipse">
            <a:avLst/>
          </a:prstGeom>
          <a:solidFill>
            <a:srgbClr val="98002E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1" name="Text Placeholder 7">
            <a:extLst>
              <a:ext uri="{FF2B5EF4-FFF2-40B4-BE49-F238E27FC236}">
                <a16:creationId xmlns:a16="http://schemas.microsoft.com/office/drawing/2014/main" id="{E34756F0-7057-62C5-C5C4-11AFDCB15F48}"/>
              </a:ext>
            </a:extLst>
          </p:cNvPr>
          <p:cNvSpPr txBox="1">
            <a:spLocks/>
          </p:cNvSpPr>
          <p:nvPr/>
        </p:nvSpPr>
        <p:spPr bwMode="gray">
          <a:xfrm>
            <a:off x="1615273" y="5760877"/>
            <a:ext cx="4507092" cy="451582"/>
          </a:xfrm>
          <a:prstGeom prst="rect">
            <a:avLst/>
          </a:prstGeom>
          <a:solidFill>
            <a:srgbClr val="E7E7E7">
              <a:alpha val="86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rgbClr val="333333"/>
                </a:solidFill>
                <a:latin typeface="Trebuchet MS" panose="020B0603020202020204" pitchFamily="34" charset="0"/>
              </a:rPr>
              <a:t>Drive a customer-centric culture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10C607B8-0F63-28C3-DC5E-A25EDCA95C19}"/>
              </a:ext>
            </a:extLst>
          </p:cNvPr>
          <p:cNvSpPr/>
          <p:nvPr/>
        </p:nvSpPr>
        <p:spPr>
          <a:xfrm>
            <a:off x="1267393" y="5729629"/>
            <a:ext cx="494035" cy="499778"/>
          </a:xfrm>
          <a:prstGeom prst="ellipse">
            <a:avLst/>
          </a:prstGeom>
          <a:solidFill>
            <a:srgbClr val="ED1A3B"/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114" name="Graphic 113" descr="Rating with solid fill">
            <a:extLst>
              <a:ext uri="{FF2B5EF4-FFF2-40B4-BE49-F238E27FC236}">
                <a16:creationId xmlns:a16="http://schemas.microsoft.com/office/drawing/2014/main" id="{F4E4E4B6-AADF-F198-5532-CCD8592DA7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301111" y="5803483"/>
            <a:ext cx="405606" cy="405606"/>
          </a:xfrm>
          <a:prstGeom prst="rect">
            <a:avLst/>
          </a:prstGeom>
        </p:spPr>
      </p:pic>
      <p:pic>
        <p:nvPicPr>
          <p:cNvPr id="115" name="Graphic 114">
            <a:extLst>
              <a:ext uri="{FF2B5EF4-FFF2-40B4-BE49-F238E27FC236}">
                <a16:creationId xmlns:a16="http://schemas.microsoft.com/office/drawing/2014/main" id="{5A663086-6382-5A3E-0239-1E3433C9DDFE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00400" cy="2324529"/>
          </a:xfrm>
          <a:prstGeom prst="rect">
            <a:avLst/>
          </a:prstGeom>
          <a:effectLst/>
        </p:spPr>
      </p:pic>
      <p:grpSp>
        <p:nvGrpSpPr>
          <p:cNvPr id="116" name="BDO logo">
            <a:extLst>
              <a:ext uri="{FF2B5EF4-FFF2-40B4-BE49-F238E27FC236}">
                <a16:creationId xmlns:a16="http://schemas.microsoft.com/office/drawing/2014/main" id="{AEBBB5C0-C681-2611-89A7-18B95F56A01E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17" name="Vrije vorm: vorm 15">
              <a:extLst>
                <a:ext uri="{FF2B5EF4-FFF2-40B4-BE49-F238E27FC236}">
                  <a16:creationId xmlns:a16="http://schemas.microsoft.com/office/drawing/2014/main" id="{4D5C5A0C-C7F1-4BDD-06CB-AF60102D8761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8" name="Vrije vorm: vorm 16">
              <a:extLst>
                <a:ext uri="{FF2B5EF4-FFF2-40B4-BE49-F238E27FC236}">
                  <a16:creationId xmlns:a16="http://schemas.microsoft.com/office/drawing/2014/main" id="{CB83CC4B-0A44-3571-3A4C-DA75F3C43856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9" name="Vrije vorm: vorm 17">
              <a:extLst>
                <a:ext uri="{FF2B5EF4-FFF2-40B4-BE49-F238E27FC236}">
                  <a16:creationId xmlns:a16="http://schemas.microsoft.com/office/drawing/2014/main" id="{C07C6F79-45E4-0A28-3A80-2D918CA12D4B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0" name="Vrije vorm: vorm 18">
              <a:extLst>
                <a:ext uri="{FF2B5EF4-FFF2-40B4-BE49-F238E27FC236}">
                  <a16:creationId xmlns:a16="http://schemas.microsoft.com/office/drawing/2014/main" id="{2945672E-03C3-AC1F-8738-84B5BC7A4957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1" name="Vrije vorm: vorm 19">
              <a:extLst>
                <a:ext uri="{FF2B5EF4-FFF2-40B4-BE49-F238E27FC236}">
                  <a16:creationId xmlns:a16="http://schemas.microsoft.com/office/drawing/2014/main" id="{F2FA190A-7EF3-6140-B3ED-AC91950AA2EC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</p:spTree>
    <p:extLst>
      <p:ext uri="{BB962C8B-B14F-4D97-AF65-F5344CB8AC3E}">
        <p14:creationId xmlns:p14="http://schemas.microsoft.com/office/powerpoint/2010/main" val="94227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A0F68-6175-532B-DA61-C8292769A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7EC21FA-07D6-6A58-5E77-C1FBC6CB9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2" b="1682"/>
          <a:stretch/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B96CBEA-E858-6F74-ADE7-8446BFCDCD44}"/>
              </a:ext>
            </a:extLst>
          </p:cNvPr>
          <p:cNvSpPr/>
          <p:nvPr/>
        </p:nvSpPr>
        <p:spPr>
          <a:xfrm>
            <a:off x="-2" y="0"/>
            <a:ext cx="12192001" cy="6857999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69000">
                <a:srgbClr val="000000">
                  <a:alpha val="80000"/>
                </a:srgbClr>
              </a:gs>
              <a:gs pos="37000">
                <a:srgbClr val="000000">
                  <a:alpha val="31000"/>
                </a:srgbClr>
              </a:gs>
            </a:gsLst>
            <a:lin ang="10800000" scaled="1"/>
            <a:tileRect/>
          </a:gradFill>
        </p:spPr>
        <p:txBody>
          <a:bodyPr lIns="0" tIns="0" rIns="0" bIns="0" rtlCol="0" anchor="t">
            <a:noAutofit/>
          </a:bodyPr>
          <a:lstStyle/>
          <a:p>
            <a:pPr algn="l">
              <a:spcBef>
                <a:spcPct val="20000"/>
              </a:spcBef>
            </a:pPr>
            <a:endParaRPr lang="en-US" sz="2000" b="0" kern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15" name="Graphic 114">
            <a:extLst>
              <a:ext uri="{FF2B5EF4-FFF2-40B4-BE49-F238E27FC236}">
                <a16:creationId xmlns:a16="http://schemas.microsoft.com/office/drawing/2014/main" id="{3E81639D-6086-3F04-D3C7-37E14A14CBDF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00400" cy="2324529"/>
          </a:xfrm>
          <a:prstGeom prst="rect">
            <a:avLst/>
          </a:prstGeom>
          <a:effectLst/>
        </p:spPr>
      </p:pic>
      <p:grpSp>
        <p:nvGrpSpPr>
          <p:cNvPr id="116" name="BDO logo">
            <a:extLst>
              <a:ext uri="{FF2B5EF4-FFF2-40B4-BE49-F238E27FC236}">
                <a16:creationId xmlns:a16="http://schemas.microsoft.com/office/drawing/2014/main" id="{4BF3EA39-3EF8-10D9-C86A-2E8E4EE1B2C1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17" name="Vrije vorm: vorm 15">
              <a:extLst>
                <a:ext uri="{FF2B5EF4-FFF2-40B4-BE49-F238E27FC236}">
                  <a16:creationId xmlns:a16="http://schemas.microsoft.com/office/drawing/2014/main" id="{B61B9B23-C97C-3EBB-C9D5-F3F83037B441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8" name="Vrije vorm: vorm 16">
              <a:extLst>
                <a:ext uri="{FF2B5EF4-FFF2-40B4-BE49-F238E27FC236}">
                  <a16:creationId xmlns:a16="http://schemas.microsoft.com/office/drawing/2014/main" id="{0D518376-59A8-1B92-5096-75A02F3EB700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9" name="Vrije vorm: vorm 17">
              <a:extLst>
                <a:ext uri="{FF2B5EF4-FFF2-40B4-BE49-F238E27FC236}">
                  <a16:creationId xmlns:a16="http://schemas.microsoft.com/office/drawing/2014/main" id="{83D0734B-BEC8-9BE9-EB53-E21B45E0AEE6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0" name="Vrije vorm: vorm 18">
              <a:extLst>
                <a:ext uri="{FF2B5EF4-FFF2-40B4-BE49-F238E27FC236}">
                  <a16:creationId xmlns:a16="http://schemas.microsoft.com/office/drawing/2014/main" id="{6F5FFC5C-9B11-3BA9-1E8A-6007C83C91B7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1" name="Vrije vorm: vorm 19">
              <a:extLst>
                <a:ext uri="{FF2B5EF4-FFF2-40B4-BE49-F238E27FC236}">
                  <a16:creationId xmlns:a16="http://schemas.microsoft.com/office/drawing/2014/main" id="{CED4328D-A528-50D9-9300-0322D0A136B8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7DAE6A2-80CC-E460-90E2-AE38E72EE635}"/>
              </a:ext>
            </a:extLst>
          </p:cNvPr>
          <p:cNvSpPr txBox="1">
            <a:spLocks/>
          </p:cNvSpPr>
          <p:nvPr/>
        </p:nvSpPr>
        <p:spPr>
          <a:xfrm>
            <a:off x="796838" y="2172655"/>
            <a:ext cx="43118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Key expectations include: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B2F5227-7211-48BE-B684-1CDD2F0CC0D1}"/>
              </a:ext>
            </a:extLst>
          </p:cNvPr>
          <p:cNvSpPr txBox="1">
            <a:spLocks/>
          </p:cNvSpPr>
          <p:nvPr/>
        </p:nvSpPr>
        <p:spPr>
          <a:xfrm>
            <a:off x="1279091" y="6181659"/>
            <a:ext cx="203997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Effective suitability assessments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94FFB12-A8D5-B173-9240-E059CFB1F7AF}"/>
              </a:ext>
            </a:extLst>
          </p:cNvPr>
          <p:cNvSpPr txBox="1">
            <a:spLocks/>
          </p:cNvSpPr>
          <p:nvPr/>
        </p:nvSpPr>
        <p:spPr>
          <a:xfrm>
            <a:off x="3612979" y="6169886"/>
            <a:ext cx="203997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Ongoing product </a:t>
            </a:r>
            <a:b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review and governance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87F238D-5ECE-62C5-97D6-CD801A60BC0E}"/>
              </a:ext>
            </a:extLst>
          </p:cNvPr>
          <p:cNvSpPr/>
          <p:nvPr/>
        </p:nvSpPr>
        <p:spPr>
          <a:xfrm>
            <a:off x="3701144" y="4916667"/>
            <a:ext cx="1197429" cy="1147347"/>
          </a:xfrm>
          <a:prstGeom prst="ellipse">
            <a:avLst/>
          </a:prstGeom>
          <a:solidFill>
            <a:srgbClr val="657C9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0A4B1C51-384D-4D97-0B11-2BE2FB667BE7}"/>
              </a:ext>
            </a:extLst>
          </p:cNvPr>
          <p:cNvSpPr/>
          <p:nvPr/>
        </p:nvSpPr>
        <p:spPr>
          <a:xfrm>
            <a:off x="3818714" y="5016775"/>
            <a:ext cx="962288" cy="948903"/>
          </a:xfrm>
          <a:prstGeom prst="ellipse">
            <a:avLst/>
          </a:prstGeom>
          <a:solidFill>
            <a:srgbClr val="2C2E2F">
              <a:alpha val="86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02419220-81BD-0C4F-3CB4-D81DDE9FBCA5}"/>
              </a:ext>
            </a:extLst>
          </p:cNvPr>
          <p:cNvSpPr/>
          <p:nvPr/>
        </p:nvSpPr>
        <p:spPr>
          <a:xfrm>
            <a:off x="3542761" y="5310005"/>
            <a:ext cx="447396" cy="441217"/>
          </a:xfrm>
          <a:prstGeom prst="roundRect">
            <a:avLst/>
          </a:prstGeom>
          <a:solidFill>
            <a:srgbClr val="E81A3B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Trebuchet MS" panose="020B0603020202020204" pitchFamily="34" charset="0"/>
              </a:rPr>
              <a:t>04</a:t>
            </a: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BC5BBF4F-4065-62DF-702B-B91331C5D9D4}"/>
              </a:ext>
            </a:extLst>
          </p:cNvPr>
          <p:cNvSpPr/>
          <p:nvPr/>
        </p:nvSpPr>
        <p:spPr>
          <a:xfrm>
            <a:off x="1367797" y="4916667"/>
            <a:ext cx="1197429" cy="1147347"/>
          </a:xfrm>
          <a:prstGeom prst="ellipse">
            <a:avLst/>
          </a:prstGeom>
          <a:solidFill>
            <a:srgbClr val="657C9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A003482F-99C1-04EE-A2F3-AECE150334C3}"/>
              </a:ext>
            </a:extLst>
          </p:cNvPr>
          <p:cNvSpPr/>
          <p:nvPr/>
        </p:nvSpPr>
        <p:spPr>
          <a:xfrm>
            <a:off x="1485367" y="5016775"/>
            <a:ext cx="962288" cy="948903"/>
          </a:xfrm>
          <a:prstGeom prst="ellipse">
            <a:avLst/>
          </a:prstGeom>
          <a:solidFill>
            <a:srgbClr val="2C2E2F">
              <a:alpha val="86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CFD4C192-FDD7-7349-3516-56149571481A}"/>
              </a:ext>
            </a:extLst>
          </p:cNvPr>
          <p:cNvSpPr/>
          <p:nvPr/>
        </p:nvSpPr>
        <p:spPr>
          <a:xfrm>
            <a:off x="1209414" y="5310005"/>
            <a:ext cx="447396" cy="441217"/>
          </a:xfrm>
          <a:prstGeom prst="roundRect">
            <a:avLst/>
          </a:prstGeom>
          <a:solidFill>
            <a:srgbClr val="E81A3B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Trebuchet MS" panose="020B0603020202020204" pitchFamily="34" charset="0"/>
              </a:rPr>
              <a:t>03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648908A-01FE-79A2-8C31-D0429B61A5FB}"/>
              </a:ext>
            </a:extLst>
          </p:cNvPr>
          <p:cNvSpPr txBox="1">
            <a:spLocks/>
          </p:cNvSpPr>
          <p:nvPr/>
        </p:nvSpPr>
        <p:spPr>
          <a:xfrm>
            <a:off x="1279091" y="3963010"/>
            <a:ext cx="203997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Appropriate product design and target market identification 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BB34E7D-CD61-7BB9-12A7-0D2D35D1237D}"/>
              </a:ext>
            </a:extLst>
          </p:cNvPr>
          <p:cNvSpPr txBox="1">
            <a:spLocks/>
          </p:cNvSpPr>
          <p:nvPr/>
        </p:nvSpPr>
        <p:spPr>
          <a:xfrm>
            <a:off x="3612979" y="3951237"/>
            <a:ext cx="203997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Fair, honest and professional conduct towards customers </a:t>
            </a: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B19267E9-FEF1-94DD-EBD9-9C6A57E01F08}"/>
              </a:ext>
            </a:extLst>
          </p:cNvPr>
          <p:cNvSpPr/>
          <p:nvPr/>
        </p:nvSpPr>
        <p:spPr>
          <a:xfrm>
            <a:off x="3701144" y="2698018"/>
            <a:ext cx="1197429" cy="1147347"/>
          </a:xfrm>
          <a:prstGeom prst="ellipse">
            <a:avLst/>
          </a:prstGeom>
          <a:solidFill>
            <a:srgbClr val="657C9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0824EFB1-B21E-7F34-C76A-A1468CEC061C}"/>
              </a:ext>
            </a:extLst>
          </p:cNvPr>
          <p:cNvSpPr/>
          <p:nvPr/>
        </p:nvSpPr>
        <p:spPr>
          <a:xfrm>
            <a:off x="3818714" y="2798126"/>
            <a:ext cx="962288" cy="948903"/>
          </a:xfrm>
          <a:prstGeom prst="ellipse">
            <a:avLst/>
          </a:prstGeom>
          <a:solidFill>
            <a:srgbClr val="2C2E2F">
              <a:alpha val="86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: Rounded Corners 159">
            <a:extLst>
              <a:ext uri="{FF2B5EF4-FFF2-40B4-BE49-F238E27FC236}">
                <a16:creationId xmlns:a16="http://schemas.microsoft.com/office/drawing/2014/main" id="{CD708AE2-D0D7-5955-C9A9-F332E12F60EE}"/>
              </a:ext>
            </a:extLst>
          </p:cNvPr>
          <p:cNvSpPr/>
          <p:nvPr/>
        </p:nvSpPr>
        <p:spPr>
          <a:xfrm>
            <a:off x="3542761" y="3091356"/>
            <a:ext cx="447396" cy="441217"/>
          </a:xfrm>
          <a:prstGeom prst="roundRect">
            <a:avLst/>
          </a:prstGeom>
          <a:solidFill>
            <a:srgbClr val="E81A3B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Trebuchet MS" panose="020B0603020202020204" pitchFamily="34" charset="0"/>
              </a:rPr>
              <a:t>02</a:t>
            </a: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AD457F3C-A951-481F-196B-5FB645B27D29}"/>
              </a:ext>
            </a:extLst>
          </p:cNvPr>
          <p:cNvSpPr/>
          <p:nvPr/>
        </p:nvSpPr>
        <p:spPr>
          <a:xfrm>
            <a:off x="1367797" y="2698018"/>
            <a:ext cx="1197429" cy="1147347"/>
          </a:xfrm>
          <a:prstGeom prst="ellipse">
            <a:avLst/>
          </a:prstGeom>
          <a:solidFill>
            <a:srgbClr val="657C9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AEBB1B1C-D123-345E-89C0-DF3B8E341F4E}"/>
              </a:ext>
            </a:extLst>
          </p:cNvPr>
          <p:cNvSpPr/>
          <p:nvPr/>
        </p:nvSpPr>
        <p:spPr>
          <a:xfrm>
            <a:off x="1485367" y="2798126"/>
            <a:ext cx="962288" cy="948903"/>
          </a:xfrm>
          <a:prstGeom prst="ellipse">
            <a:avLst/>
          </a:prstGeom>
          <a:solidFill>
            <a:srgbClr val="2C2E2F">
              <a:alpha val="86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F36907AB-4C80-2BAC-50B3-45342EC2C9F8}"/>
              </a:ext>
            </a:extLst>
          </p:cNvPr>
          <p:cNvSpPr/>
          <p:nvPr/>
        </p:nvSpPr>
        <p:spPr>
          <a:xfrm>
            <a:off x="1209414" y="3091356"/>
            <a:ext cx="447396" cy="441217"/>
          </a:xfrm>
          <a:prstGeom prst="roundRect">
            <a:avLst/>
          </a:prstGeom>
          <a:solidFill>
            <a:srgbClr val="E81A3B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Trebuchet MS" panose="020B0603020202020204" pitchFamily="34" charset="0"/>
              </a:rPr>
              <a:t>01</a:t>
            </a:r>
          </a:p>
        </p:txBody>
      </p:sp>
      <p:pic>
        <p:nvPicPr>
          <p:cNvPr id="168" name="Graphic 167" descr="Bar chart with solid fill">
            <a:extLst>
              <a:ext uri="{FF2B5EF4-FFF2-40B4-BE49-F238E27FC236}">
                <a16:creationId xmlns:a16="http://schemas.microsoft.com/office/drawing/2014/main" id="{794BA0F9-C940-C03F-4F74-A82F7B5A3C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6810" y="2958896"/>
            <a:ext cx="674914" cy="674914"/>
          </a:xfrm>
          <a:prstGeom prst="rect">
            <a:avLst/>
          </a:prstGeom>
        </p:spPr>
      </p:pic>
      <p:pic>
        <p:nvPicPr>
          <p:cNvPr id="170" name="Graphic 169" descr="Customer review with solid fill">
            <a:extLst>
              <a:ext uri="{FF2B5EF4-FFF2-40B4-BE49-F238E27FC236}">
                <a16:creationId xmlns:a16="http://schemas.microsoft.com/office/drawing/2014/main" id="{25894448-49C8-FD7C-4C13-BB949FAD06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90157" y="2961507"/>
            <a:ext cx="664029" cy="664029"/>
          </a:xfrm>
          <a:prstGeom prst="rect">
            <a:avLst/>
          </a:prstGeom>
        </p:spPr>
      </p:pic>
      <p:pic>
        <p:nvPicPr>
          <p:cNvPr id="172" name="Graphic 171" descr="Clipboard with solid fill">
            <a:extLst>
              <a:ext uri="{FF2B5EF4-FFF2-40B4-BE49-F238E27FC236}">
                <a16:creationId xmlns:a16="http://schemas.microsoft.com/office/drawing/2014/main" id="{FFF4684E-24B9-9856-134E-53404B5520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96597" y="5198215"/>
            <a:ext cx="595340" cy="595340"/>
          </a:xfrm>
          <a:prstGeom prst="rect">
            <a:avLst/>
          </a:prstGeom>
        </p:spPr>
      </p:pic>
      <p:pic>
        <p:nvPicPr>
          <p:cNvPr id="174" name="Graphic 173" descr="Good Inventory with solid fill">
            <a:extLst>
              <a:ext uri="{FF2B5EF4-FFF2-40B4-BE49-F238E27FC236}">
                <a16:creationId xmlns:a16="http://schemas.microsoft.com/office/drawing/2014/main" id="{24096CD3-49B7-3AD6-0CB2-FCB5AF79DF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001043" y="5158325"/>
            <a:ext cx="664029" cy="6640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31B6BB-90A0-A984-E8F6-AD46A83B6650}"/>
              </a:ext>
            </a:extLst>
          </p:cNvPr>
          <p:cNvSpPr txBox="1">
            <a:spLocks/>
          </p:cNvSpPr>
          <p:nvPr/>
        </p:nvSpPr>
        <p:spPr>
          <a:xfrm>
            <a:off x="791400" y="1264042"/>
            <a:ext cx="532092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The regulation places greater emphasis on ensuring that </a:t>
            </a:r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financial products 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continue to meet the needs and interests of SME customers throughout their lifecycle.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5FE0A3-E542-BE26-C1AE-D1D9D7E2522D}"/>
              </a:ext>
            </a:extLst>
          </p:cNvPr>
          <p:cNvSpPr/>
          <p:nvPr/>
        </p:nvSpPr>
        <p:spPr>
          <a:xfrm>
            <a:off x="-8" y="474492"/>
            <a:ext cx="6466122" cy="6322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  Suitability, product governance</a:t>
            </a:r>
            <a:b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and responsible conduct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BD1B10-F05A-6808-E065-4E970FEA52B8}"/>
              </a:ext>
            </a:extLst>
          </p:cNvPr>
          <p:cNvSpPr/>
          <p:nvPr/>
        </p:nvSpPr>
        <p:spPr>
          <a:xfrm>
            <a:off x="-11" y="474491"/>
            <a:ext cx="859978" cy="632286"/>
          </a:xfrm>
          <a:prstGeom prst="rect">
            <a:avLst/>
          </a:prstGeom>
          <a:solidFill>
            <a:srgbClr val="3333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0150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>
                <a:alpha val="0"/>
              </a:srgbClr>
            </a:gs>
            <a:gs pos="69000">
              <a:srgbClr val="000000">
                <a:alpha val="80000"/>
              </a:srgbClr>
            </a:gs>
            <a:gs pos="37000">
              <a:srgbClr val="000000">
                <a:alpha val="31000"/>
              </a:srgbClr>
            </a:gs>
          </a:gsLst>
          <a:lin ang="108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7D377-1710-D4DD-8AA4-962E03F4A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BCD5B34-6488-E96E-802A-6B877BD23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2"/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3B05B04-74D4-125A-5226-E5F0401123C3}"/>
              </a:ext>
            </a:extLst>
          </p:cNvPr>
          <p:cNvSpPr/>
          <p:nvPr/>
        </p:nvSpPr>
        <p:spPr>
          <a:xfrm>
            <a:off x="-1" y="0"/>
            <a:ext cx="12192002" cy="6857999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  <a:lumMod val="100000"/>
                </a:srgbClr>
              </a:gs>
              <a:gs pos="69000">
                <a:srgbClr val="000000">
                  <a:alpha val="80000"/>
                </a:srgbClr>
              </a:gs>
              <a:gs pos="37000">
                <a:srgbClr val="000000">
                  <a:alpha val="31000"/>
                </a:srgbClr>
              </a:gs>
            </a:gsLst>
            <a:lin ang="10800000" scaled="1"/>
            <a:tileRect/>
          </a:gradFill>
        </p:spPr>
        <p:txBody>
          <a:bodyPr lIns="0" tIns="0" rIns="0" bIns="0" rtlCol="0" anchor="t">
            <a:noAutofit/>
          </a:bodyPr>
          <a:lstStyle/>
          <a:p>
            <a:pPr algn="l">
              <a:spcBef>
                <a:spcPct val="20000"/>
              </a:spcBef>
            </a:pPr>
            <a:endParaRPr lang="en-US" sz="2000" b="0" kern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15" name="Graphic 114">
            <a:extLst>
              <a:ext uri="{FF2B5EF4-FFF2-40B4-BE49-F238E27FC236}">
                <a16:creationId xmlns:a16="http://schemas.microsoft.com/office/drawing/2014/main" id="{18A17C11-853A-0659-DBF2-6965D61875A8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00400" cy="2324529"/>
          </a:xfrm>
          <a:prstGeom prst="rect">
            <a:avLst/>
          </a:prstGeom>
          <a:effectLst/>
        </p:spPr>
      </p:pic>
      <p:grpSp>
        <p:nvGrpSpPr>
          <p:cNvPr id="116" name="BDO logo">
            <a:extLst>
              <a:ext uri="{FF2B5EF4-FFF2-40B4-BE49-F238E27FC236}">
                <a16:creationId xmlns:a16="http://schemas.microsoft.com/office/drawing/2014/main" id="{947C3BE3-211E-E9B4-2E9C-F33DCE4784B2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17" name="Vrije vorm: vorm 15">
              <a:extLst>
                <a:ext uri="{FF2B5EF4-FFF2-40B4-BE49-F238E27FC236}">
                  <a16:creationId xmlns:a16="http://schemas.microsoft.com/office/drawing/2014/main" id="{58C56AB9-19EC-D264-10BC-DE1F4F52244D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8" name="Vrije vorm: vorm 16">
              <a:extLst>
                <a:ext uri="{FF2B5EF4-FFF2-40B4-BE49-F238E27FC236}">
                  <a16:creationId xmlns:a16="http://schemas.microsoft.com/office/drawing/2014/main" id="{1435DB28-0AEE-AA2F-B18A-B708BEE25FF4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9" name="Vrije vorm: vorm 17">
              <a:extLst>
                <a:ext uri="{FF2B5EF4-FFF2-40B4-BE49-F238E27FC236}">
                  <a16:creationId xmlns:a16="http://schemas.microsoft.com/office/drawing/2014/main" id="{21309AB7-9C09-46F4-B02B-78031142B98D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0" name="Vrije vorm: vorm 18">
              <a:extLst>
                <a:ext uri="{FF2B5EF4-FFF2-40B4-BE49-F238E27FC236}">
                  <a16:creationId xmlns:a16="http://schemas.microsoft.com/office/drawing/2014/main" id="{3A17A1FB-1503-7A7B-2F1D-1C116541FDB1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1" name="Vrije vorm: vorm 19">
              <a:extLst>
                <a:ext uri="{FF2B5EF4-FFF2-40B4-BE49-F238E27FC236}">
                  <a16:creationId xmlns:a16="http://schemas.microsoft.com/office/drawing/2014/main" id="{DBF06222-C722-2470-CA63-AFB87D4AC1E8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C3B133F6-00D9-D657-4209-487DABEBFCB1}"/>
              </a:ext>
            </a:extLst>
          </p:cNvPr>
          <p:cNvSpPr/>
          <p:nvPr/>
        </p:nvSpPr>
        <p:spPr>
          <a:xfrm>
            <a:off x="1186298" y="3220520"/>
            <a:ext cx="1919470" cy="999915"/>
          </a:xfrm>
          <a:prstGeom prst="rect">
            <a:avLst/>
          </a:prstGeom>
          <a:solidFill>
            <a:srgbClr val="98002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Clear and transparent disclosures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8C294B-C160-629E-8D75-71C307AFA5ED}"/>
              </a:ext>
            </a:extLst>
          </p:cNvPr>
          <p:cNvSpPr/>
          <p:nvPr/>
        </p:nvSpPr>
        <p:spPr>
          <a:xfrm>
            <a:off x="3478630" y="3220520"/>
            <a:ext cx="2323457" cy="999915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333333"/>
                </a:solidFill>
                <a:latin typeface="Trebuchet MS" panose="020B0603020202020204" pitchFamily="34" charset="0"/>
              </a:rPr>
              <a:t>Key facts statements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A16BFF-4029-577C-7302-2F872336BF4C}"/>
              </a:ext>
            </a:extLst>
          </p:cNvPr>
          <p:cNvSpPr/>
          <p:nvPr/>
        </p:nvSpPr>
        <p:spPr>
          <a:xfrm>
            <a:off x="1186298" y="5020492"/>
            <a:ext cx="1919470" cy="1012433"/>
          </a:xfrm>
          <a:prstGeom prst="rect">
            <a:avLst/>
          </a:prstGeom>
          <a:solidFill>
            <a:srgbClr val="98002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Consistent customer communications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9FE467-2327-84A9-894F-6F4F48A89D3B}"/>
              </a:ext>
            </a:extLst>
          </p:cNvPr>
          <p:cNvSpPr/>
          <p:nvPr/>
        </p:nvSpPr>
        <p:spPr>
          <a:xfrm>
            <a:off x="3478629" y="5023234"/>
            <a:ext cx="2323458" cy="1006947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b="1">
              <a:solidFill>
                <a:srgbClr val="333333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US" sz="1300" b="1">
                <a:solidFill>
                  <a:srgbClr val="333333"/>
                </a:solidFill>
                <a:latin typeface="Trebuchet MS" panose="020B0603020202020204" pitchFamily="34" charset="0"/>
              </a:rPr>
              <a:t>Sufficient information to understand products and services</a:t>
            </a:r>
          </a:p>
        </p:txBody>
      </p:sp>
      <p:sp>
        <p:nvSpPr>
          <p:cNvPr id="6" name="Flowchart: Off-page Connector 5">
            <a:extLst>
              <a:ext uri="{FF2B5EF4-FFF2-40B4-BE49-F238E27FC236}">
                <a16:creationId xmlns:a16="http://schemas.microsoft.com/office/drawing/2014/main" id="{912D884F-6AC0-00D8-54DC-CEA88A00C657}"/>
              </a:ext>
            </a:extLst>
          </p:cNvPr>
          <p:cNvSpPr/>
          <p:nvPr/>
        </p:nvSpPr>
        <p:spPr>
          <a:xfrm>
            <a:off x="1933905" y="2862750"/>
            <a:ext cx="424255" cy="563018"/>
          </a:xfrm>
          <a:prstGeom prst="flowChartOffpageConnector">
            <a:avLst/>
          </a:prstGeom>
          <a:solidFill>
            <a:srgbClr val="657C91"/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Trebuchet MS" panose="020B0603020202020204" pitchFamily="34" charset="0"/>
              </a:rPr>
              <a:t>01</a:t>
            </a:r>
          </a:p>
        </p:txBody>
      </p:sp>
      <p:sp>
        <p:nvSpPr>
          <p:cNvPr id="11" name="Flowchart: Off-page Connector 10">
            <a:extLst>
              <a:ext uri="{FF2B5EF4-FFF2-40B4-BE49-F238E27FC236}">
                <a16:creationId xmlns:a16="http://schemas.microsoft.com/office/drawing/2014/main" id="{D7D05D23-AF3E-F7C6-E976-6660AA50A6E8}"/>
              </a:ext>
            </a:extLst>
          </p:cNvPr>
          <p:cNvSpPr/>
          <p:nvPr/>
        </p:nvSpPr>
        <p:spPr>
          <a:xfrm>
            <a:off x="4428230" y="2862750"/>
            <a:ext cx="424255" cy="563018"/>
          </a:xfrm>
          <a:prstGeom prst="flowChartOffpageConnector">
            <a:avLst/>
          </a:prstGeom>
          <a:solidFill>
            <a:srgbClr val="E81A3B"/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Trebuchet MS" panose="020B0603020202020204" pitchFamily="34" charset="0"/>
              </a:rPr>
              <a:t>02</a:t>
            </a:r>
          </a:p>
        </p:txBody>
      </p:sp>
      <p:sp>
        <p:nvSpPr>
          <p:cNvPr id="16" name="Flowchart: Off-page Connector 15">
            <a:extLst>
              <a:ext uri="{FF2B5EF4-FFF2-40B4-BE49-F238E27FC236}">
                <a16:creationId xmlns:a16="http://schemas.microsoft.com/office/drawing/2014/main" id="{AF9C277F-8B66-5371-F4F3-89CD4D956DF0}"/>
              </a:ext>
            </a:extLst>
          </p:cNvPr>
          <p:cNvSpPr/>
          <p:nvPr/>
        </p:nvSpPr>
        <p:spPr>
          <a:xfrm>
            <a:off x="1933904" y="4643521"/>
            <a:ext cx="424255" cy="563018"/>
          </a:xfrm>
          <a:prstGeom prst="flowChartOffpageConnector">
            <a:avLst/>
          </a:prstGeom>
          <a:solidFill>
            <a:srgbClr val="657C91"/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Trebuchet MS" panose="020B0603020202020204" pitchFamily="34" charset="0"/>
              </a:rPr>
              <a:t>03</a:t>
            </a:r>
          </a:p>
        </p:txBody>
      </p:sp>
      <p:sp>
        <p:nvSpPr>
          <p:cNvPr id="19" name="Flowchart: Off-page Connector 18">
            <a:extLst>
              <a:ext uri="{FF2B5EF4-FFF2-40B4-BE49-F238E27FC236}">
                <a16:creationId xmlns:a16="http://schemas.microsoft.com/office/drawing/2014/main" id="{3C771D27-C343-DCDE-CE62-24D7554D5E36}"/>
              </a:ext>
            </a:extLst>
          </p:cNvPr>
          <p:cNvSpPr/>
          <p:nvPr/>
        </p:nvSpPr>
        <p:spPr>
          <a:xfrm>
            <a:off x="4428229" y="4643521"/>
            <a:ext cx="424255" cy="563018"/>
          </a:xfrm>
          <a:prstGeom prst="flowChartOffpageConnector">
            <a:avLst/>
          </a:prstGeom>
          <a:solidFill>
            <a:srgbClr val="E81A3B"/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Trebuchet MS" panose="020B0603020202020204" pitchFamily="34" charset="0"/>
              </a:rPr>
              <a:t>04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14E00C-6C87-4CA8-0EC9-B68C7562AB64}"/>
              </a:ext>
            </a:extLst>
          </p:cNvPr>
          <p:cNvSpPr/>
          <p:nvPr/>
        </p:nvSpPr>
        <p:spPr>
          <a:xfrm>
            <a:off x="-8" y="474492"/>
            <a:ext cx="6466122" cy="6322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Enhanced disclosure and</a:t>
            </a:r>
            <a:b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transparency requirements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005B65-8F91-AF87-52DD-EDA98A373A25}"/>
              </a:ext>
            </a:extLst>
          </p:cNvPr>
          <p:cNvSpPr/>
          <p:nvPr/>
        </p:nvSpPr>
        <p:spPr>
          <a:xfrm>
            <a:off x="-11" y="474491"/>
            <a:ext cx="859978" cy="632286"/>
          </a:xfrm>
          <a:prstGeom prst="rect">
            <a:avLst/>
          </a:prstGeom>
          <a:solidFill>
            <a:srgbClr val="3333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77F915-2CD0-09B4-498D-282662C5CBDD}"/>
              </a:ext>
            </a:extLst>
          </p:cNvPr>
          <p:cNvSpPr txBox="1">
            <a:spLocks/>
          </p:cNvSpPr>
          <p:nvPr/>
        </p:nvSpPr>
        <p:spPr>
          <a:xfrm>
            <a:off x="791400" y="1264042"/>
            <a:ext cx="532092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SME customers should receive information that is </a:t>
            </a:r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clear, accurate and timely 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to support informed financial decisions.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3BD68F-E130-C711-CEEE-D7CC7EA5FFC5}"/>
              </a:ext>
            </a:extLst>
          </p:cNvPr>
          <p:cNvSpPr txBox="1">
            <a:spLocks/>
          </p:cNvSpPr>
          <p:nvPr/>
        </p:nvSpPr>
        <p:spPr>
          <a:xfrm>
            <a:off x="796838" y="2172655"/>
            <a:ext cx="47331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Financial institutions should focus on:</a:t>
            </a:r>
          </a:p>
        </p:txBody>
      </p:sp>
    </p:spTree>
    <p:extLst>
      <p:ext uri="{BB962C8B-B14F-4D97-AF65-F5344CB8AC3E}">
        <p14:creationId xmlns:p14="http://schemas.microsoft.com/office/powerpoint/2010/main" val="234027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C752-8A84-E115-3FCA-71CF20F54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260AFE8-D9F7-6B0C-FADF-7B6A348F8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98" b="78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88FB51B-8DD1-F8CE-FF52-BC51267CDF21}"/>
              </a:ext>
            </a:extLst>
          </p:cNvPr>
          <p:cNvSpPr/>
          <p:nvPr/>
        </p:nvSpPr>
        <p:spPr>
          <a:xfrm>
            <a:off x="-2" y="0"/>
            <a:ext cx="12192001" cy="6857999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69000">
                <a:srgbClr val="000000">
                  <a:alpha val="80000"/>
                </a:srgbClr>
              </a:gs>
              <a:gs pos="37000">
                <a:srgbClr val="000000">
                  <a:alpha val="31000"/>
                </a:srgbClr>
              </a:gs>
            </a:gsLst>
            <a:lin ang="10800000" scaled="1"/>
            <a:tileRect/>
          </a:gradFill>
        </p:spPr>
        <p:txBody>
          <a:bodyPr lIns="0" tIns="0" rIns="0" bIns="0" rtlCol="0" anchor="t">
            <a:noAutofit/>
          </a:bodyPr>
          <a:lstStyle/>
          <a:p>
            <a:pPr algn="l">
              <a:spcBef>
                <a:spcPct val="20000"/>
              </a:spcBef>
            </a:pPr>
            <a:endParaRPr lang="en-US" sz="2000" b="0" kern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15" name="Graphic 114">
            <a:extLst>
              <a:ext uri="{FF2B5EF4-FFF2-40B4-BE49-F238E27FC236}">
                <a16:creationId xmlns:a16="http://schemas.microsoft.com/office/drawing/2014/main" id="{14A4D37F-4040-8935-6134-33AFD75BFD41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00400" cy="2324529"/>
          </a:xfrm>
          <a:prstGeom prst="rect">
            <a:avLst/>
          </a:prstGeom>
          <a:effectLst/>
        </p:spPr>
      </p:pic>
      <p:grpSp>
        <p:nvGrpSpPr>
          <p:cNvPr id="116" name="BDO logo">
            <a:extLst>
              <a:ext uri="{FF2B5EF4-FFF2-40B4-BE49-F238E27FC236}">
                <a16:creationId xmlns:a16="http://schemas.microsoft.com/office/drawing/2014/main" id="{6AB9656F-334F-03D8-855C-7BACAA36567B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17" name="Vrije vorm: vorm 15">
              <a:extLst>
                <a:ext uri="{FF2B5EF4-FFF2-40B4-BE49-F238E27FC236}">
                  <a16:creationId xmlns:a16="http://schemas.microsoft.com/office/drawing/2014/main" id="{CFA78CCB-9E59-DF45-69B5-90F10124DA4E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8" name="Vrije vorm: vorm 16">
              <a:extLst>
                <a:ext uri="{FF2B5EF4-FFF2-40B4-BE49-F238E27FC236}">
                  <a16:creationId xmlns:a16="http://schemas.microsoft.com/office/drawing/2014/main" id="{AF04485F-6AF2-9C56-CC3E-42E1DB0A2E31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9" name="Vrije vorm: vorm 17">
              <a:extLst>
                <a:ext uri="{FF2B5EF4-FFF2-40B4-BE49-F238E27FC236}">
                  <a16:creationId xmlns:a16="http://schemas.microsoft.com/office/drawing/2014/main" id="{539C845E-C904-75C1-E8F1-2D63F75EDE53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0" name="Vrije vorm: vorm 18">
              <a:extLst>
                <a:ext uri="{FF2B5EF4-FFF2-40B4-BE49-F238E27FC236}">
                  <a16:creationId xmlns:a16="http://schemas.microsoft.com/office/drawing/2014/main" id="{8B152352-933C-0AB6-7A04-6D4A2CB90A84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1" name="Vrije vorm: vorm 19">
              <a:extLst>
                <a:ext uri="{FF2B5EF4-FFF2-40B4-BE49-F238E27FC236}">
                  <a16:creationId xmlns:a16="http://schemas.microsoft.com/office/drawing/2014/main" id="{C285595D-FDC7-D355-8B69-40A69B586475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AA3E0845-7948-DAC2-1206-3B620623B41D}"/>
              </a:ext>
            </a:extLst>
          </p:cNvPr>
          <p:cNvSpPr/>
          <p:nvPr/>
        </p:nvSpPr>
        <p:spPr>
          <a:xfrm>
            <a:off x="1251861" y="2819401"/>
            <a:ext cx="707571" cy="674916"/>
          </a:xfrm>
          <a:prstGeom prst="rect">
            <a:avLst/>
          </a:prstGeom>
          <a:solidFill>
            <a:srgbClr val="333333"/>
          </a:solidFill>
          <a:ln w="38100">
            <a:solidFill>
              <a:srgbClr val="E81A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CF5E41-AB58-BBAF-F7D2-B8BEE8DA0A24}"/>
              </a:ext>
            </a:extLst>
          </p:cNvPr>
          <p:cNvSpPr txBox="1">
            <a:spLocks/>
          </p:cNvSpPr>
          <p:nvPr/>
        </p:nvSpPr>
        <p:spPr>
          <a:xfrm>
            <a:off x="2204384" y="3013856"/>
            <a:ext cx="38807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rgbClr val="E7E7E7"/>
                </a:solidFill>
                <a:latin typeface="Trebuchet MS" panose="020B0603020202020204" pitchFamily="34" charset="0"/>
              </a:rPr>
              <a:t>Accessible complaint handling processes</a:t>
            </a:r>
          </a:p>
        </p:txBody>
      </p:sp>
      <p:pic>
        <p:nvPicPr>
          <p:cNvPr id="39" name="Graphic 38" descr="Continuous Improvement with solid fill">
            <a:extLst>
              <a:ext uri="{FF2B5EF4-FFF2-40B4-BE49-F238E27FC236}">
                <a16:creationId xmlns:a16="http://schemas.microsoft.com/office/drawing/2014/main" id="{FBCEF7BD-CED7-AD5B-134B-01EE57259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7302" y="2830287"/>
            <a:ext cx="674916" cy="67491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03AE007F-0BF3-36DE-D434-769C3708A0A4}"/>
              </a:ext>
            </a:extLst>
          </p:cNvPr>
          <p:cNvSpPr/>
          <p:nvPr/>
        </p:nvSpPr>
        <p:spPr>
          <a:xfrm>
            <a:off x="1251861" y="3753320"/>
            <a:ext cx="707571" cy="674916"/>
          </a:xfrm>
          <a:prstGeom prst="rect">
            <a:avLst/>
          </a:prstGeom>
          <a:solidFill>
            <a:srgbClr val="333333"/>
          </a:solidFill>
          <a:ln w="38100">
            <a:solidFill>
              <a:srgbClr val="E81A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F85F33A-0DF4-6216-47D1-9DE1B84C9260}"/>
              </a:ext>
            </a:extLst>
          </p:cNvPr>
          <p:cNvSpPr txBox="1">
            <a:spLocks/>
          </p:cNvSpPr>
          <p:nvPr/>
        </p:nvSpPr>
        <p:spPr>
          <a:xfrm>
            <a:off x="2193498" y="3940802"/>
            <a:ext cx="38807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rgbClr val="E7E7E7"/>
                </a:solidFill>
                <a:latin typeface="Trebuchet MS" panose="020B0603020202020204" pitchFamily="34" charset="0"/>
              </a:rPr>
              <a:t>Timely complaint resolution</a:t>
            </a:r>
          </a:p>
        </p:txBody>
      </p:sp>
      <p:pic>
        <p:nvPicPr>
          <p:cNvPr id="47" name="Graphic 46" descr="Hourglass Full with solid fill">
            <a:extLst>
              <a:ext uri="{FF2B5EF4-FFF2-40B4-BE49-F238E27FC236}">
                <a16:creationId xmlns:a16="http://schemas.microsoft.com/office/drawing/2014/main" id="{8774D42E-CBF5-07C6-AE6C-3654DE266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71604" y="3875486"/>
            <a:ext cx="468087" cy="46808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3FE6DAA1-5CD5-9AAA-9923-02841015B2FF}"/>
              </a:ext>
            </a:extLst>
          </p:cNvPr>
          <p:cNvSpPr/>
          <p:nvPr/>
        </p:nvSpPr>
        <p:spPr>
          <a:xfrm>
            <a:off x="1251861" y="4715699"/>
            <a:ext cx="707571" cy="674916"/>
          </a:xfrm>
          <a:prstGeom prst="rect">
            <a:avLst/>
          </a:prstGeom>
          <a:solidFill>
            <a:srgbClr val="333333"/>
          </a:solidFill>
          <a:ln w="38100">
            <a:solidFill>
              <a:srgbClr val="E81A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7FB5B14-2154-F850-171A-E5E374A8FE4A}"/>
              </a:ext>
            </a:extLst>
          </p:cNvPr>
          <p:cNvSpPr txBox="1">
            <a:spLocks/>
          </p:cNvSpPr>
          <p:nvPr/>
        </p:nvSpPr>
        <p:spPr>
          <a:xfrm>
            <a:off x="2215270" y="4890155"/>
            <a:ext cx="38807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rgbClr val="E7E7E7"/>
                </a:solidFill>
                <a:latin typeface="Trebuchet MS" panose="020B0603020202020204" pitchFamily="34" charset="0"/>
              </a:rPr>
              <a:t>Appropriate customer redress</a:t>
            </a:r>
          </a:p>
        </p:txBody>
      </p:sp>
      <p:pic>
        <p:nvPicPr>
          <p:cNvPr id="53" name="Graphic 52" descr="Employee badge with solid fill">
            <a:extLst>
              <a:ext uri="{FF2B5EF4-FFF2-40B4-BE49-F238E27FC236}">
                <a16:creationId xmlns:a16="http://schemas.microsoft.com/office/drawing/2014/main" id="{5680C456-1FDB-A754-8721-6B59CD7F56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326697" y="4774208"/>
            <a:ext cx="536126" cy="536126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75C88A00-99BB-BB3A-EDC8-AAC8B9CB4DDD}"/>
              </a:ext>
            </a:extLst>
          </p:cNvPr>
          <p:cNvSpPr/>
          <p:nvPr/>
        </p:nvSpPr>
        <p:spPr>
          <a:xfrm>
            <a:off x="1251861" y="5686823"/>
            <a:ext cx="707571" cy="674916"/>
          </a:xfrm>
          <a:prstGeom prst="rect">
            <a:avLst/>
          </a:prstGeom>
          <a:solidFill>
            <a:srgbClr val="333333"/>
          </a:solidFill>
          <a:ln w="38100">
            <a:solidFill>
              <a:srgbClr val="E81A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19F16C9-FD8A-A756-5FC0-EB8095376475}"/>
              </a:ext>
            </a:extLst>
          </p:cNvPr>
          <p:cNvSpPr txBox="1">
            <a:spLocks/>
          </p:cNvSpPr>
          <p:nvPr/>
        </p:nvSpPr>
        <p:spPr>
          <a:xfrm>
            <a:off x="2215270" y="5711991"/>
            <a:ext cx="3739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rgbClr val="E7E7E7"/>
                </a:solidFill>
                <a:latin typeface="Trebuchet MS" panose="020B0603020202020204" pitchFamily="34" charset="0"/>
              </a:rPr>
              <a:t>Monitoring and analysis of customer complaint trends</a:t>
            </a:r>
          </a:p>
        </p:txBody>
      </p:sp>
      <p:pic>
        <p:nvPicPr>
          <p:cNvPr id="59" name="Graphic 58" descr="Bar graph with upward trend with solid fill">
            <a:extLst>
              <a:ext uri="{FF2B5EF4-FFF2-40B4-BE49-F238E27FC236}">
                <a16:creationId xmlns:a16="http://schemas.microsoft.com/office/drawing/2014/main" id="{71852464-D75E-D481-1816-5EC7F8E5D0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316582" y="5789090"/>
            <a:ext cx="523109" cy="523109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795DB5E3-42B6-7199-536E-9FB2288CE2F4}"/>
              </a:ext>
            </a:extLst>
          </p:cNvPr>
          <p:cNvSpPr/>
          <p:nvPr/>
        </p:nvSpPr>
        <p:spPr>
          <a:xfrm flipV="1">
            <a:off x="2294189" y="5337470"/>
            <a:ext cx="3657581" cy="4571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F766F44-5481-590F-BDED-7EE0C35252A3}"/>
              </a:ext>
            </a:extLst>
          </p:cNvPr>
          <p:cNvSpPr/>
          <p:nvPr/>
        </p:nvSpPr>
        <p:spPr>
          <a:xfrm flipV="1">
            <a:off x="2294189" y="4382517"/>
            <a:ext cx="3657581" cy="4571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DFCD58B-52A0-726C-DD66-642F85CB754A}"/>
              </a:ext>
            </a:extLst>
          </p:cNvPr>
          <p:cNvSpPr/>
          <p:nvPr/>
        </p:nvSpPr>
        <p:spPr>
          <a:xfrm flipV="1">
            <a:off x="2294189" y="6322402"/>
            <a:ext cx="3657581" cy="4571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6F9F38A-D555-9CC3-399F-144661B973E6}"/>
              </a:ext>
            </a:extLst>
          </p:cNvPr>
          <p:cNvSpPr/>
          <p:nvPr/>
        </p:nvSpPr>
        <p:spPr>
          <a:xfrm flipV="1">
            <a:off x="2294189" y="3456023"/>
            <a:ext cx="3657581" cy="4571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FCF86B-D576-7193-F0DC-3E89D050FACC}"/>
              </a:ext>
            </a:extLst>
          </p:cNvPr>
          <p:cNvSpPr/>
          <p:nvPr/>
        </p:nvSpPr>
        <p:spPr>
          <a:xfrm>
            <a:off x="-8" y="474492"/>
            <a:ext cx="6466122" cy="6322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Complaints management and </a:t>
            </a:r>
            <a:b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customer redress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F617FA-4EA4-3AFF-9925-8534DE6AAA8C}"/>
              </a:ext>
            </a:extLst>
          </p:cNvPr>
          <p:cNvSpPr/>
          <p:nvPr/>
        </p:nvSpPr>
        <p:spPr>
          <a:xfrm>
            <a:off x="-11" y="474491"/>
            <a:ext cx="859978" cy="632286"/>
          </a:xfrm>
          <a:prstGeom prst="rect">
            <a:avLst/>
          </a:prstGeom>
          <a:solidFill>
            <a:srgbClr val="3333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8DD33F-8E9D-035A-8295-B80086D45D60}"/>
              </a:ext>
            </a:extLst>
          </p:cNvPr>
          <p:cNvSpPr txBox="1">
            <a:spLocks/>
          </p:cNvSpPr>
          <p:nvPr/>
        </p:nvSpPr>
        <p:spPr>
          <a:xfrm>
            <a:off x="791400" y="1264042"/>
            <a:ext cx="532092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The regulation reinforces the importance of </a:t>
            </a:r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effective complaint handling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 as part of delivering fair customer outcomes.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D4F5CE-0F96-BB27-5506-410A6AC09A59}"/>
              </a:ext>
            </a:extLst>
          </p:cNvPr>
          <p:cNvSpPr txBox="1">
            <a:spLocks/>
          </p:cNvSpPr>
          <p:nvPr/>
        </p:nvSpPr>
        <p:spPr>
          <a:xfrm>
            <a:off x="796838" y="2172655"/>
            <a:ext cx="47331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Key expectations include:</a:t>
            </a:r>
          </a:p>
        </p:txBody>
      </p:sp>
    </p:spTree>
    <p:extLst>
      <p:ext uri="{BB962C8B-B14F-4D97-AF65-F5344CB8AC3E}">
        <p14:creationId xmlns:p14="http://schemas.microsoft.com/office/powerpoint/2010/main" val="368450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4A261-C217-65E0-B657-862DAD436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2E511CD-525E-6F3B-543D-10CCB4D4F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33" b="77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EF82CE-E538-8567-97D4-0BE12761C5BC}"/>
              </a:ext>
            </a:extLst>
          </p:cNvPr>
          <p:cNvSpPr/>
          <p:nvPr/>
        </p:nvSpPr>
        <p:spPr>
          <a:xfrm>
            <a:off x="-2" y="0"/>
            <a:ext cx="12192001" cy="6857999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69000">
                <a:srgbClr val="000000">
                  <a:alpha val="80000"/>
                </a:srgbClr>
              </a:gs>
              <a:gs pos="37000">
                <a:srgbClr val="000000">
                  <a:alpha val="31000"/>
                </a:srgbClr>
              </a:gs>
            </a:gsLst>
            <a:lin ang="10800000" scaled="1"/>
            <a:tileRect/>
          </a:gradFill>
        </p:spPr>
        <p:txBody>
          <a:bodyPr lIns="0" tIns="0" rIns="0" bIns="0" rtlCol="0" anchor="t">
            <a:noAutofit/>
          </a:bodyPr>
          <a:lstStyle/>
          <a:p>
            <a:pPr algn="l">
              <a:spcBef>
                <a:spcPct val="20000"/>
              </a:spcBef>
            </a:pPr>
            <a:endParaRPr lang="en-US" sz="2000" b="0" kern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15" name="Graphic 114">
            <a:extLst>
              <a:ext uri="{FF2B5EF4-FFF2-40B4-BE49-F238E27FC236}">
                <a16:creationId xmlns:a16="http://schemas.microsoft.com/office/drawing/2014/main" id="{9C50E7F3-E6F0-6B76-13A6-E5E0B1245E44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00400" cy="2324529"/>
          </a:xfrm>
          <a:prstGeom prst="rect">
            <a:avLst/>
          </a:prstGeom>
          <a:effectLst/>
        </p:spPr>
      </p:pic>
      <p:grpSp>
        <p:nvGrpSpPr>
          <p:cNvPr id="116" name="BDO logo">
            <a:extLst>
              <a:ext uri="{FF2B5EF4-FFF2-40B4-BE49-F238E27FC236}">
                <a16:creationId xmlns:a16="http://schemas.microsoft.com/office/drawing/2014/main" id="{C6F42682-AD6A-3874-F7EB-5B825C42F1EE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17" name="Vrije vorm: vorm 15">
              <a:extLst>
                <a:ext uri="{FF2B5EF4-FFF2-40B4-BE49-F238E27FC236}">
                  <a16:creationId xmlns:a16="http://schemas.microsoft.com/office/drawing/2014/main" id="{02E0EE7A-1E45-5260-482E-75CFBDA320CF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8" name="Vrije vorm: vorm 16">
              <a:extLst>
                <a:ext uri="{FF2B5EF4-FFF2-40B4-BE49-F238E27FC236}">
                  <a16:creationId xmlns:a16="http://schemas.microsoft.com/office/drawing/2014/main" id="{6D449129-E0DA-B856-E98F-71879975A423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9" name="Vrije vorm: vorm 17">
              <a:extLst>
                <a:ext uri="{FF2B5EF4-FFF2-40B4-BE49-F238E27FC236}">
                  <a16:creationId xmlns:a16="http://schemas.microsoft.com/office/drawing/2014/main" id="{73465A68-0CD2-4EF2-49CB-92277F4739AD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0" name="Vrije vorm: vorm 18">
              <a:extLst>
                <a:ext uri="{FF2B5EF4-FFF2-40B4-BE49-F238E27FC236}">
                  <a16:creationId xmlns:a16="http://schemas.microsoft.com/office/drawing/2014/main" id="{41BFDB6A-B577-E1E2-08A5-8DEE1998FD6C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1" name="Vrije vorm: vorm 19">
              <a:extLst>
                <a:ext uri="{FF2B5EF4-FFF2-40B4-BE49-F238E27FC236}">
                  <a16:creationId xmlns:a16="http://schemas.microsoft.com/office/drawing/2014/main" id="{8E1DCB33-45B0-457E-0C36-C760FACEE397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FFDAB40-7976-A469-D593-28E10A1F8979}"/>
              </a:ext>
            </a:extLst>
          </p:cNvPr>
          <p:cNvSpPr txBox="1">
            <a:spLocks/>
          </p:cNvSpPr>
          <p:nvPr/>
        </p:nvSpPr>
        <p:spPr>
          <a:xfrm>
            <a:off x="804461" y="3136243"/>
            <a:ext cx="47145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Key expectations include: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6F62BF4-22DD-D2B5-B2E1-21738F181229}"/>
              </a:ext>
            </a:extLst>
          </p:cNvPr>
          <p:cNvSpPr/>
          <p:nvPr/>
        </p:nvSpPr>
        <p:spPr>
          <a:xfrm>
            <a:off x="1162531" y="4385165"/>
            <a:ext cx="655956" cy="639498"/>
          </a:xfrm>
          <a:prstGeom prst="ellipse">
            <a:avLst/>
          </a:prstGeom>
          <a:solidFill>
            <a:srgbClr val="657C91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1" name="Text Placeholder 7">
            <a:extLst>
              <a:ext uri="{FF2B5EF4-FFF2-40B4-BE49-F238E27FC236}">
                <a16:creationId xmlns:a16="http://schemas.microsoft.com/office/drawing/2014/main" id="{509932E3-CF47-0838-CE15-0BA10EA3F152}"/>
              </a:ext>
            </a:extLst>
          </p:cNvPr>
          <p:cNvSpPr txBox="1">
            <a:spLocks/>
          </p:cNvSpPr>
          <p:nvPr/>
        </p:nvSpPr>
        <p:spPr bwMode="gray">
          <a:xfrm>
            <a:off x="1582617" y="4488380"/>
            <a:ext cx="4883496" cy="451582"/>
          </a:xfrm>
          <a:prstGeom prst="rect">
            <a:avLst/>
          </a:prstGeom>
          <a:solidFill>
            <a:srgbClr val="657C91">
              <a:alpha val="86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chemeClr val="bg1"/>
                </a:solidFill>
                <a:latin typeface="Trebuchet MS" panose="020B0603020202020204" pitchFamily="34" charset="0"/>
              </a:rPr>
              <a:t>Fair collections practices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59BBD0E-876C-99A0-8FA3-B1A0F2E72099}"/>
              </a:ext>
            </a:extLst>
          </p:cNvPr>
          <p:cNvSpPr/>
          <p:nvPr/>
        </p:nvSpPr>
        <p:spPr>
          <a:xfrm>
            <a:off x="1152488" y="3627952"/>
            <a:ext cx="655956" cy="639498"/>
          </a:xfrm>
          <a:prstGeom prst="ellipse">
            <a:avLst/>
          </a:prstGeom>
          <a:solidFill>
            <a:srgbClr val="98002E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1C26CC4-DCEA-3B04-5F13-14A863EE8BAD}"/>
              </a:ext>
            </a:extLst>
          </p:cNvPr>
          <p:cNvSpPr txBox="1">
            <a:spLocks/>
          </p:cNvSpPr>
          <p:nvPr/>
        </p:nvSpPr>
        <p:spPr bwMode="gray">
          <a:xfrm>
            <a:off x="1572575" y="3731167"/>
            <a:ext cx="4893538" cy="451582"/>
          </a:xfrm>
          <a:prstGeom prst="rect">
            <a:avLst/>
          </a:prstGeom>
          <a:solidFill>
            <a:srgbClr val="98002E">
              <a:alpha val="86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rgbClr val="E7E7E7"/>
                </a:solidFill>
                <a:latin typeface="Trebuchet MS" panose="020B0603020202020204" pitchFamily="34" charset="0"/>
              </a:rPr>
              <a:t>Early engagement with distressed SMEs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95743FD-7052-72B5-EB7B-138F6DA0AF44}"/>
              </a:ext>
            </a:extLst>
          </p:cNvPr>
          <p:cNvSpPr/>
          <p:nvPr/>
        </p:nvSpPr>
        <p:spPr>
          <a:xfrm>
            <a:off x="1224693" y="3710892"/>
            <a:ext cx="494035" cy="471153"/>
          </a:xfrm>
          <a:prstGeom prst="ellipse">
            <a:avLst/>
          </a:prstGeom>
          <a:solidFill>
            <a:srgbClr val="E7E7E7"/>
          </a:solidFill>
          <a:ln w="9525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01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C9D519F-BBB7-0238-C457-54BF96BF2340}"/>
              </a:ext>
            </a:extLst>
          </p:cNvPr>
          <p:cNvSpPr/>
          <p:nvPr/>
        </p:nvSpPr>
        <p:spPr>
          <a:xfrm>
            <a:off x="1152488" y="5144888"/>
            <a:ext cx="655956" cy="639498"/>
          </a:xfrm>
          <a:prstGeom prst="ellipse">
            <a:avLst/>
          </a:prstGeom>
          <a:solidFill>
            <a:srgbClr val="98002E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9" name="Text Placeholder 7">
            <a:extLst>
              <a:ext uri="{FF2B5EF4-FFF2-40B4-BE49-F238E27FC236}">
                <a16:creationId xmlns:a16="http://schemas.microsoft.com/office/drawing/2014/main" id="{F7066A4B-F945-D123-C89D-A54251B8FF7C}"/>
              </a:ext>
            </a:extLst>
          </p:cNvPr>
          <p:cNvSpPr txBox="1">
            <a:spLocks/>
          </p:cNvSpPr>
          <p:nvPr/>
        </p:nvSpPr>
        <p:spPr bwMode="gray">
          <a:xfrm>
            <a:off x="1572575" y="5240653"/>
            <a:ext cx="4883496" cy="451582"/>
          </a:xfrm>
          <a:prstGeom prst="rect">
            <a:avLst/>
          </a:prstGeom>
          <a:solidFill>
            <a:srgbClr val="9800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rgbClr val="E7E7E7"/>
                </a:solidFill>
                <a:latin typeface="Trebuchet MS" panose="020B0603020202020204" pitchFamily="34" charset="0"/>
              </a:rPr>
              <a:t>Debt restructuring support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33F5FC-5ADE-2357-1C4A-806C3780C751}"/>
              </a:ext>
            </a:extLst>
          </p:cNvPr>
          <p:cNvSpPr/>
          <p:nvPr/>
        </p:nvSpPr>
        <p:spPr>
          <a:xfrm>
            <a:off x="1154619" y="5904611"/>
            <a:ext cx="655956" cy="639498"/>
          </a:xfrm>
          <a:prstGeom prst="ellipse">
            <a:avLst/>
          </a:prstGeom>
          <a:solidFill>
            <a:srgbClr val="657C91"/>
          </a:solidFill>
          <a:ln w="635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9" name="Text Placeholder 7">
            <a:extLst>
              <a:ext uri="{FF2B5EF4-FFF2-40B4-BE49-F238E27FC236}">
                <a16:creationId xmlns:a16="http://schemas.microsoft.com/office/drawing/2014/main" id="{152A2DCD-4D4A-8D0C-508B-25DD4704AD1A}"/>
              </a:ext>
            </a:extLst>
          </p:cNvPr>
          <p:cNvSpPr txBox="1">
            <a:spLocks/>
          </p:cNvSpPr>
          <p:nvPr/>
        </p:nvSpPr>
        <p:spPr bwMode="gray">
          <a:xfrm>
            <a:off x="1572574" y="5998569"/>
            <a:ext cx="4893539" cy="451582"/>
          </a:xfrm>
          <a:prstGeom prst="rect">
            <a:avLst/>
          </a:prstGeom>
          <a:solidFill>
            <a:srgbClr val="657C91">
              <a:alpha val="86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04000" tIns="72000" rIns="72000" bIns="72000" rtlCol="0" anchor="ctr">
            <a:noAutofit/>
          </a:bodyPr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8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Wingdings 3" panose="05040102010807070707" pitchFamily="18" charset="2"/>
              <a:buChar char="u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rebuchet MS" pitchFamily="34" charset="0"/>
              <a:buNone/>
              <a:defRPr lang="en-GB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0100" indent="0"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300">
                <a:solidFill>
                  <a:schemeClr val="bg1"/>
                </a:solidFill>
                <a:latin typeface="Trebuchet MS" panose="020B0603020202020204" pitchFamily="34" charset="0"/>
              </a:rPr>
              <a:t>Proportionate treatment through financial hardship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2E82E6-2376-9667-D605-3CA5BD60C8BB}"/>
              </a:ext>
            </a:extLst>
          </p:cNvPr>
          <p:cNvSpPr/>
          <p:nvPr/>
        </p:nvSpPr>
        <p:spPr>
          <a:xfrm>
            <a:off x="-8" y="474492"/>
            <a:ext cx="6466121" cy="6322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Greater focus on</a:t>
            </a:r>
            <a:b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financially distressed SME’s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FBB037-959F-27A0-9267-92628888C902}"/>
              </a:ext>
            </a:extLst>
          </p:cNvPr>
          <p:cNvSpPr/>
          <p:nvPr/>
        </p:nvSpPr>
        <p:spPr>
          <a:xfrm>
            <a:off x="-11" y="474491"/>
            <a:ext cx="859978" cy="632286"/>
          </a:xfrm>
          <a:prstGeom prst="rect">
            <a:avLst/>
          </a:prstGeom>
          <a:solidFill>
            <a:srgbClr val="3333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15D235-1970-C675-C632-014256E6824B}"/>
              </a:ext>
            </a:extLst>
          </p:cNvPr>
          <p:cNvSpPr txBox="1">
            <a:spLocks/>
          </p:cNvSpPr>
          <p:nvPr/>
        </p:nvSpPr>
        <p:spPr>
          <a:xfrm>
            <a:off x="791400" y="1264042"/>
            <a:ext cx="532092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Customer protection extends beyond onboarding and product sales. </a:t>
            </a:r>
          </a:p>
          <a:p>
            <a:endParaRPr lang="en-US" sz="150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The regulation expects financial institutions to </a:t>
            </a:r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continue supporting SME customers 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throughout their relationship, particularly during periods of financial difficulty, while safeguarding customer information. 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9A4A3E6-8440-77F1-8181-E77E889F0AEA}"/>
              </a:ext>
            </a:extLst>
          </p:cNvPr>
          <p:cNvSpPr/>
          <p:nvPr/>
        </p:nvSpPr>
        <p:spPr>
          <a:xfrm>
            <a:off x="1234364" y="4473003"/>
            <a:ext cx="494035" cy="471153"/>
          </a:xfrm>
          <a:prstGeom prst="ellipse">
            <a:avLst/>
          </a:prstGeom>
          <a:solidFill>
            <a:srgbClr val="E7E7E7"/>
          </a:solidFill>
          <a:ln w="9525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02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5AFCFBC-29E2-474F-3C22-AF0AF2C1CD78}"/>
              </a:ext>
            </a:extLst>
          </p:cNvPr>
          <p:cNvSpPr/>
          <p:nvPr/>
        </p:nvSpPr>
        <p:spPr>
          <a:xfrm>
            <a:off x="1224693" y="5233689"/>
            <a:ext cx="494035" cy="471153"/>
          </a:xfrm>
          <a:prstGeom prst="ellipse">
            <a:avLst/>
          </a:prstGeom>
          <a:solidFill>
            <a:srgbClr val="E7E7E7"/>
          </a:solidFill>
          <a:ln w="9525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03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D3D1BBD-3D44-0366-D91F-3575976CB1BE}"/>
              </a:ext>
            </a:extLst>
          </p:cNvPr>
          <p:cNvSpPr/>
          <p:nvPr/>
        </p:nvSpPr>
        <p:spPr>
          <a:xfrm>
            <a:off x="1234364" y="5994325"/>
            <a:ext cx="484181" cy="471153"/>
          </a:xfrm>
          <a:prstGeom prst="ellipse">
            <a:avLst/>
          </a:prstGeom>
          <a:solidFill>
            <a:srgbClr val="E7E7E7"/>
          </a:solidFill>
          <a:ln w="9525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213276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DA0A5-036A-45A0-0F26-1A6ACEF93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ADC4F6E-A932-E266-4413-402570E02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52" r="2632" b="3366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05AB61-80A0-224C-F71E-FB64B6DEEBD6}"/>
              </a:ext>
            </a:extLst>
          </p:cNvPr>
          <p:cNvSpPr/>
          <p:nvPr/>
        </p:nvSpPr>
        <p:spPr>
          <a:xfrm>
            <a:off x="-2" y="0"/>
            <a:ext cx="12192001" cy="6857999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69000">
                <a:srgbClr val="000000">
                  <a:alpha val="80000"/>
                </a:srgbClr>
              </a:gs>
              <a:gs pos="37000">
                <a:srgbClr val="000000">
                  <a:alpha val="31000"/>
                </a:srgbClr>
              </a:gs>
            </a:gsLst>
            <a:lin ang="10800000" scaled="1"/>
            <a:tileRect/>
          </a:gradFill>
        </p:spPr>
        <p:txBody>
          <a:bodyPr lIns="0" tIns="0" rIns="0" bIns="0" rtlCol="0" anchor="t">
            <a:noAutofit/>
          </a:bodyPr>
          <a:lstStyle/>
          <a:p>
            <a:pPr algn="l">
              <a:spcBef>
                <a:spcPct val="20000"/>
              </a:spcBef>
            </a:pPr>
            <a:endParaRPr lang="en-US" sz="2000" b="0" kern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15" name="Graphic 114">
            <a:extLst>
              <a:ext uri="{FF2B5EF4-FFF2-40B4-BE49-F238E27FC236}">
                <a16:creationId xmlns:a16="http://schemas.microsoft.com/office/drawing/2014/main" id="{EFA524F7-E247-1430-DD92-0904887B4A68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00400" cy="2324529"/>
          </a:xfrm>
          <a:prstGeom prst="rect">
            <a:avLst/>
          </a:prstGeom>
          <a:effectLst/>
        </p:spPr>
      </p:pic>
      <p:grpSp>
        <p:nvGrpSpPr>
          <p:cNvPr id="116" name="BDO logo">
            <a:extLst>
              <a:ext uri="{FF2B5EF4-FFF2-40B4-BE49-F238E27FC236}">
                <a16:creationId xmlns:a16="http://schemas.microsoft.com/office/drawing/2014/main" id="{6F272FE6-96FD-73DB-C635-1082D844408F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17" name="Vrije vorm: vorm 15">
              <a:extLst>
                <a:ext uri="{FF2B5EF4-FFF2-40B4-BE49-F238E27FC236}">
                  <a16:creationId xmlns:a16="http://schemas.microsoft.com/office/drawing/2014/main" id="{22028ABC-F319-8703-7E00-E7C8EADB3203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8" name="Vrije vorm: vorm 16">
              <a:extLst>
                <a:ext uri="{FF2B5EF4-FFF2-40B4-BE49-F238E27FC236}">
                  <a16:creationId xmlns:a16="http://schemas.microsoft.com/office/drawing/2014/main" id="{4020A8D6-72E8-F172-DE17-B5973B2DC863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19" name="Vrije vorm: vorm 17">
              <a:extLst>
                <a:ext uri="{FF2B5EF4-FFF2-40B4-BE49-F238E27FC236}">
                  <a16:creationId xmlns:a16="http://schemas.microsoft.com/office/drawing/2014/main" id="{499EB628-3D12-B456-F45B-46C68C2D17B5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0" name="Vrije vorm: vorm 18">
              <a:extLst>
                <a:ext uri="{FF2B5EF4-FFF2-40B4-BE49-F238E27FC236}">
                  <a16:creationId xmlns:a16="http://schemas.microsoft.com/office/drawing/2014/main" id="{8D2E2AA7-1378-DE4C-B6BF-851EF000F924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21" name="Vrije vorm: vorm 19">
              <a:extLst>
                <a:ext uri="{FF2B5EF4-FFF2-40B4-BE49-F238E27FC236}">
                  <a16:creationId xmlns:a16="http://schemas.microsoft.com/office/drawing/2014/main" id="{144A814F-E826-C237-433B-644016E6EEC6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26F37BC-6B64-B1E6-1C6B-9F090F250D81}"/>
              </a:ext>
            </a:extLst>
          </p:cNvPr>
          <p:cNvSpPr/>
          <p:nvPr/>
        </p:nvSpPr>
        <p:spPr>
          <a:xfrm>
            <a:off x="1208070" y="3318344"/>
            <a:ext cx="1919470" cy="999915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Protection of customer information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0B7726-FFDC-1B36-7F59-5657D0FC264B}"/>
              </a:ext>
            </a:extLst>
          </p:cNvPr>
          <p:cNvSpPr/>
          <p:nvPr/>
        </p:nvSpPr>
        <p:spPr>
          <a:xfrm>
            <a:off x="3500402" y="3318344"/>
            <a:ext cx="2323457" cy="999915"/>
          </a:xfrm>
          <a:prstGeom prst="rect">
            <a:avLst/>
          </a:prstGeom>
          <a:solidFill>
            <a:srgbClr val="E9EDF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333333"/>
                </a:solidFill>
                <a:latin typeface="Trebuchet MS" panose="020B0603020202020204" pitchFamily="34" charset="0"/>
              </a:rPr>
              <a:t>Appropriate data governance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FCA1CF-09F5-BEF0-145A-9743EDC5A694}"/>
              </a:ext>
            </a:extLst>
          </p:cNvPr>
          <p:cNvSpPr/>
          <p:nvPr/>
        </p:nvSpPr>
        <p:spPr>
          <a:xfrm>
            <a:off x="1208070" y="5096544"/>
            <a:ext cx="1919470" cy="1012433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Trebuchet MS" panose="020B0603020202020204" pitchFamily="34" charset="0"/>
              </a:rPr>
              <a:t>Secure handling of customer data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A14543-0011-15E8-4D5B-8F22B404998E}"/>
              </a:ext>
            </a:extLst>
          </p:cNvPr>
          <p:cNvSpPr/>
          <p:nvPr/>
        </p:nvSpPr>
        <p:spPr>
          <a:xfrm>
            <a:off x="3500400" y="5102030"/>
            <a:ext cx="2323458" cy="1006947"/>
          </a:xfrm>
          <a:prstGeom prst="rect">
            <a:avLst/>
          </a:prstGeom>
          <a:solidFill>
            <a:srgbClr val="E9EDF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333333"/>
                </a:solidFill>
                <a:latin typeface="Trebuchet MS" panose="020B0603020202020204" pitchFamily="34" charset="0"/>
              </a:rPr>
              <a:t>Data breach management and response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9127375-CB87-7166-B0EB-6A8EE1BB403A}"/>
              </a:ext>
            </a:extLst>
          </p:cNvPr>
          <p:cNvSpPr/>
          <p:nvPr/>
        </p:nvSpPr>
        <p:spPr>
          <a:xfrm>
            <a:off x="1863004" y="2895938"/>
            <a:ext cx="609601" cy="591961"/>
          </a:xfrm>
          <a:prstGeom prst="ellipse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2C2E2F"/>
                </a:solidFill>
                <a:latin typeface="Trebuchet MS" panose="020B0603020202020204" pitchFamily="34" charset="0"/>
              </a:rPr>
              <a:t>01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5B24E8-4988-F5F5-3ED3-8846FFC8988E}"/>
              </a:ext>
            </a:extLst>
          </p:cNvPr>
          <p:cNvSpPr/>
          <p:nvPr/>
        </p:nvSpPr>
        <p:spPr>
          <a:xfrm>
            <a:off x="4357329" y="2895938"/>
            <a:ext cx="609601" cy="591961"/>
          </a:xfrm>
          <a:prstGeom prst="ellipse">
            <a:avLst/>
          </a:prstGeom>
          <a:solidFill>
            <a:srgbClr val="E81A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E9EDF1"/>
                </a:solidFill>
                <a:latin typeface="Trebuchet MS" panose="020B0603020202020204" pitchFamily="34" charset="0"/>
              </a:rPr>
              <a:t>02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3B9F6D3-87E9-306F-4BCA-15A22F4F3639}"/>
              </a:ext>
            </a:extLst>
          </p:cNvPr>
          <p:cNvSpPr/>
          <p:nvPr/>
        </p:nvSpPr>
        <p:spPr>
          <a:xfrm>
            <a:off x="1863003" y="4674838"/>
            <a:ext cx="609601" cy="591961"/>
          </a:xfrm>
          <a:prstGeom prst="ellipse">
            <a:avLst/>
          </a:prstGeom>
          <a:solidFill>
            <a:srgbClr val="E7E7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2C2E2F"/>
                </a:solidFill>
                <a:latin typeface="Trebuchet MS" panose="020B0603020202020204" pitchFamily="34" charset="0"/>
              </a:rPr>
              <a:t>03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2141928-9B6D-839E-91CC-F109DC6DC0A0}"/>
              </a:ext>
            </a:extLst>
          </p:cNvPr>
          <p:cNvSpPr/>
          <p:nvPr/>
        </p:nvSpPr>
        <p:spPr>
          <a:xfrm>
            <a:off x="4357329" y="4674838"/>
            <a:ext cx="609601" cy="591961"/>
          </a:xfrm>
          <a:prstGeom prst="ellipse">
            <a:avLst/>
          </a:prstGeom>
          <a:solidFill>
            <a:srgbClr val="E81A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E9EDF1"/>
                </a:solidFill>
                <a:latin typeface="Trebuchet MS" panose="020B0603020202020204" pitchFamily="34" charset="0"/>
              </a:rPr>
              <a:t>04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5BE85F-D204-8156-1470-A54FC2B12F82}"/>
              </a:ext>
            </a:extLst>
          </p:cNvPr>
          <p:cNvSpPr/>
          <p:nvPr/>
        </p:nvSpPr>
        <p:spPr>
          <a:xfrm>
            <a:off x="-8" y="474492"/>
            <a:ext cx="6466121" cy="6322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 Data protection and customer </a:t>
            </a:r>
            <a:b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      information governance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AE7C84-BB41-DD83-6DB8-834B2500FBF8}"/>
              </a:ext>
            </a:extLst>
          </p:cNvPr>
          <p:cNvSpPr/>
          <p:nvPr/>
        </p:nvSpPr>
        <p:spPr>
          <a:xfrm>
            <a:off x="-11" y="474491"/>
            <a:ext cx="859978" cy="632286"/>
          </a:xfrm>
          <a:prstGeom prst="rect">
            <a:avLst/>
          </a:prstGeom>
          <a:solidFill>
            <a:srgbClr val="3333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A64456-526C-6B0C-B990-B806BBEB342F}"/>
              </a:ext>
            </a:extLst>
          </p:cNvPr>
          <p:cNvSpPr txBox="1">
            <a:spLocks/>
          </p:cNvSpPr>
          <p:nvPr/>
        </p:nvSpPr>
        <p:spPr>
          <a:xfrm>
            <a:off x="791400" y="1264042"/>
            <a:ext cx="532092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For the first time, the regulation introduces </a:t>
            </a:r>
            <a:r>
              <a:rPr lang="en-US" sz="1500" b="1">
                <a:solidFill>
                  <a:schemeClr val="bg1"/>
                </a:solidFill>
                <a:latin typeface="Trebuchet MS" panose="020B0603020202020204" pitchFamily="34" charset="0"/>
              </a:rPr>
              <a:t>specific requirements </a:t>
            </a:r>
            <a:r>
              <a:rPr 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relating to customer data governance, protection and breach management.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61D451-0BB0-5FAA-0036-4795092218E6}"/>
              </a:ext>
            </a:extLst>
          </p:cNvPr>
          <p:cNvSpPr txBox="1">
            <a:spLocks/>
          </p:cNvSpPr>
          <p:nvPr/>
        </p:nvSpPr>
        <p:spPr>
          <a:xfrm>
            <a:off x="796838" y="2194427"/>
            <a:ext cx="47331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E81A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Institutions should consider: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2F95A13-23EE-D66C-3DB8-FB470E66FC2E}"/>
              </a:ext>
            </a:extLst>
          </p:cNvPr>
          <p:cNvSpPr txBox="1"/>
          <p:nvPr/>
        </p:nvSpPr>
        <p:spPr bwMode="gray">
          <a:xfrm>
            <a:off x="8856436" y="683986"/>
            <a:ext cx="0" cy="0"/>
          </a:xfrm>
          <a:prstGeom prst="rect">
            <a:avLst/>
          </a:prstGeom>
        </p:spPr>
        <p:txBody>
          <a:bodyPr wrap="none" lIns="0" tIns="0" rIns="0" bIns="0" rtlCol="0" anchor="t" anchorCtr="0">
            <a:noAutofit/>
          </a:bodyPr>
          <a:lstStyle/>
          <a:p>
            <a:pPr defTabSz="685584">
              <a:spcBef>
                <a:spcPts val="300"/>
              </a:spcBef>
            </a:pPr>
            <a:endParaRPr lang="en-US" sz="1200" err="1">
              <a:solidFill>
                <a:srgbClr val="ED1A3B"/>
              </a:solidFill>
              <a:latin typeface="Trebuchet M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251A11D-CD52-64FC-4C5F-CE8B750E2477}"/>
              </a:ext>
            </a:extLst>
          </p:cNvPr>
          <p:cNvSpPr txBox="1"/>
          <p:nvPr/>
        </p:nvSpPr>
        <p:spPr bwMode="gray">
          <a:xfrm>
            <a:off x="8994321" y="255817"/>
            <a:ext cx="0" cy="0"/>
          </a:xfrm>
          <a:prstGeom prst="rect">
            <a:avLst/>
          </a:prstGeom>
        </p:spPr>
        <p:txBody>
          <a:bodyPr wrap="none" lIns="0" tIns="0" rIns="0" bIns="0" rtlCol="0" anchor="t" anchorCtr="0">
            <a:noAutofit/>
          </a:bodyPr>
          <a:lstStyle/>
          <a:p>
            <a:pPr defTabSz="685584">
              <a:spcBef>
                <a:spcPts val="300"/>
              </a:spcBef>
            </a:pPr>
            <a:endParaRPr lang="en-US" sz="1200" err="1">
              <a:solidFill>
                <a:srgbClr val="ED1A3B"/>
              </a:solidFill>
              <a:latin typeface="Trebuchet M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5C665C5-FF77-112C-7826-5361B69FEC1F}"/>
              </a:ext>
            </a:extLst>
          </p:cNvPr>
          <p:cNvSpPr txBox="1"/>
          <p:nvPr/>
        </p:nvSpPr>
        <p:spPr bwMode="gray">
          <a:xfrm>
            <a:off x="8834664" y="292100"/>
            <a:ext cx="0" cy="0"/>
          </a:xfrm>
          <a:prstGeom prst="rect">
            <a:avLst/>
          </a:prstGeom>
        </p:spPr>
        <p:txBody>
          <a:bodyPr wrap="none" lIns="0" tIns="0" rIns="0" bIns="0" rtlCol="0" anchor="t" anchorCtr="0">
            <a:noAutofit/>
          </a:bodyPr>
          <a:lstStyle/>
          <a:p>
            <a:pPr defTabSz="685584">
              <a:spcBef>
                <a:spcPts val="300"/>
              </a:spcBef>
            </a:pPr>
            <a:endParaRPr lang="en-US" sz="1200" err="1">
              <a:solidFill>
                <a:srgbClr val="ED1A3B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06817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8B79-667D-BD34-8DF3-23349F883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93FEE6-6000-FD85-9671-B5874F1DB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0"/>
            <a:ext cx="1221270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83B7D9-0D9A-D5A7-5B62-E8B925576418}"/>
              </a:ext>
            </a:extLst>
          </p:cNvPr>
          <p:cNvSpPr/>
          <p:nvPr/>
        </p:nvSpPr>
        <p:spPr>
          <a:xfrm>
            <a:off x="0" y="0"/>
            <a:ext cx="12212708" cy="6858000"/>
          </a:xfrm>
          <a:prstGeom prst="rect">
            <a:avLst/>
          </a:prstGeom>
          <a:solidFill>
            <a:srgbClr val="333333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453A6B6-E6BA-1392-34BB-2DD3D9EFC6F5}"/>
              </a:ext>
            </a:extLst>
          </p:cNvPr>
          <p:cNvSpPr/>
          <p:nvPr/>
        </p:nvSpPr>
        <p:spPr>
          <a:xfrm>
            <a:off x="12026532" y="1386"/>
            <a:ext cx="45719" cy="5621869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AF5ACD1-30FF-6E64-2A9F-300C5E5F0978}"/>
              </a:ext>
            </a:extLst>
          </p:cNvPr>
          <p:cNvSpPr/>
          <p:nvPr/>
        </p:nvSpPr>
        <p:spPr>
          <a:xfrm>
            <a:off x="11950858" y="-4659"/>
            <a:ext cx="45719" cy="5747657"/>
          </a:xfrm>
          <a:prstGeom prst="rect">
            <a:avLst/>
          </a:prstGeom>
          <a:solidFill>
            <a:srgbClr val="657C9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B5DFD1C-D82D-21F2-281C-4E2A8778A92A}"/>
              </a:ext>
            </a:extLst>
          </p:cNvPr>
          <p:cNvPicPr>
            <a:picLocks noChangeAspect="1"/>
          </p:cNvPicPr>
          <p:nvPr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8991600" y="4533470"/>
            <a:ext cx="3221108" cy="2324529"/>
          </a:xfrm>
          <a:prstGeom prst="rect">
            <a:avLst/>
          </a:prstGeom>
          <a:effectLst/>
        </p:spPr>
      </p:pic>
      <p:grpSp>
        <p:nvGrpSpPr>
          <p:cNvPr id="11" name="BDO logo">
            <a:extLst>
              <a:ext uri="{FF2B5EF4-FFF2-40B4-BE49-F238E27FC236}">
                <a16:creationId xmlns:a16="http://schemas.microsoft.com/office/drawing/2014/main" id="{B934582B-F9DC-2906-55E5-0279BFA36497}"/>
              </a:ext>
            </a:extLst>
          </p:cNvPr>
          <p:cNvGrpSpPr/>
          <p:nvPr/>
        </p:nvGrpSpPr>
        <p:grpSpPr>
          <a:xfrm>
            <a:off x="10632826" y="6028870"/>
            <a:ext cx="1024109" cy="402772"/>
            <a:chOff x="359004" y="356467"/>
            <a:chExt cx="970457" cy="372959"/>
          </a:xfrm>
          <a:solidFill>
            <a:schemeClr val="bg1"/>
          </a:solidFill>
        </p:grpSpPr>
        <p:sp>
          <p:nvSpPr>
            <p:cNvPr id="12" name="Vrije vorm: vorm 15">
              <a:extLst>
                <a:ext uri="{FF2B5EF4-FFF2-40B4-BE49-F238E27FC236}">
                  <a16:creationId xmlns:a16="http://schemas.microsoft.com/office/drawing/2014/main" id="{09D9662B-FAD9-AC3F-B568-E83373556B05}"/>
                </a:ext>
              </a:extLst>
            </p:cNvPr>
            <p:cNvSpPr/>
            <p:nvPr/>
          </p:nvSpPr>
          <p:spPr>
            <a:xfrm>
              <a:off x="475713" y="360272"/>
              <a:ext cx="242296" cy="279085"/>
            </a:xfrm>
            <a:custGeom>
              <a:avLst/>
              <a:gdLst>
                <a:gd name="connsiteX0" fmla="*/ 68451 w 242112"/>
                <a:gd name="connsiteY0" fmla="*/ 150845 h 278873"/>
                <a:gd name="connsiteX1" fmla="*/ 102676 w 242112"/>
                <a:gd name="connsiteY1" fmla="*/ 150845 h 278873"/>
                <a:gd name="connsiteX2" fmla="*/ 186338 w 242112"/>
                <a:gd name="connsiteY2" fmla="*/ 195211 h 278873"/>
                <a:gd name="connsiteX3" fmla="*/ 128028 w 242112"/>
                <a:gd name="connsiteY3" fmla="*/ 235775 h 278873"/>
                <a:gd name="connsiteX4" fmla="*/ 73521 w 242112"/>
                <a:gd name="connsiteY4" fmla="*/ 235775 h 278873"/>
                <a:gd name="connsiteX5" fmla="*/ 11408 w 242112"/>
                <a:gd name="connsiteY5" fmla="*/ 278873 h 278873"/>
                <a:gd name="connsiteX6" fmla="*/ 11408 w 242112"/>
                <a:gd name="connsiteY6" fmla="*/ 278873 h 278873"/>
                <a:gd name="connsiteX7" fmla="*/ 126761 w 242112"/>
                <a:gd name="connsiteY7" fmla="*/ 278873 h 278873"/>
                <a:gd name="connsiteX8" fmla="*/ 242113 w 242112"/>
                <a:gd name="connsiteY8" fmla="*/ 196479 h 278873"/>
                <a:gd name="connsiteX9" fmla="*/ 163521 w 242112"/>
                <a:gd name="connsiteY9" fmla="*/ 126761 h 278873"/>
                <a:gd name="connsiteX10" fmla="*/ 219296 w 242112"/>
                <a:gd name="connsiteY10" fmla="*/ 65915 h 278873"/>
                <a:gd name="connsiteX11" fmla="*/ 143239 w 242112"/>
                <a:gd name="connsiteY11" fmla="*/ 0 h 278873"/>
                <a:gd name="connsiteX12" fmla="*/ 25352 w 242112"/>
                <a:gd name="connsiteY12" fmla="*/ 0 h 278873"/>
                <a:gd name="connsiteX13" fmla="*/ 0 w 242112"/>
                <a:gd name="connsiteY13" fmla="*/ 0 h 278873"/>
                <a:gd name="connsiteX14" fmla="*/ 10141 w 242112"/>
                <a:gd name="connsiteY14" fmla="*/ 22817 h 278873"/>
                <a:gd name="connsiteX15" fmla="*/ 10141 w 242112"/>
                <a:gd name="connsiteY15" fmla="*/ 259859 h 278873"/>
                <a:gd name="connsiteX16" fmla="*/ 67183 w 242112"/>
                <a:gd name="connsiteY16" fmla="*/ 220563 h 278873"/>
                <a:gd name="connsiteX17" fmla="*/ 67183 w 242112"/>
                <a:gd name="connsiteY17" fmla="*/ 150845 h 278873"/>
                <a:gd name="connsiteX18" fmla="*/ 68451 w 242112"/>
                <a:gd name="connsiteY18" fmla="*/ 43099 h 278873"/>
                <a:gd name="connsiteX19" fmla="*/ 128028 w 242112"/>
                <a:gd name="connsiteY19" fmla="*/ 43099 h 278873"/>
                <a:gd name="connsiteX20" fmla="*/ 164789 w 242112"/>
                <a:gd name="connsiteY20" fmla="*/ 74789 h 278873"/>
                <a:gd name="connsiteX21" fmla="*/ 114085 w 242112"/>
                <a:gd name="connsiteY21" fmla="*/ 114085 h 278873"/>
                <a:gd name="connsiteX22" fmla="*/ 69718 w 242112"/>
                <a:gd name="connsiteY22" fmla="*/ 114085 h 278873"/>
                <a:gd name="connsiteX23" fmla="*/ 69718 w 242112"/>
                <a:gd name="connsiteY23" fmla="*/ 43099 h 27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2112" h="278873">
                  <a:moveTo>
                    <a:pt x="68451" y="150845"/>
                  </a:moveTo>
                  <a:lnTo>
                    <a:pt x="102676" y="150845"/>
                  </a:lnTo>
                  <a:cubicBezTo>
                    <a:pt x="158451" y="150845"/>
                    <a:pt x="186338" y="163521"/>
                    <a:pt x="186338" y="195211"/>
                  </a:cubicBezTo>
                  <a:cubicBezTo>
                    <a:pt x="186338" y="224366"/>
                    <a:pt x="163521" y="235775"/>
                    <a:pt x="128028" y="235775"/>
                  </a:cubicBezTo>
                  <a:cubicBezTo>
                    <a:pt x="119155" y="235775"/>
                    <a:pt x="86197" y="235775"/>
                    <a:pt x="73521" y="235775"/>
                  </a:cubicBezTo>
                  <a:lnTo>
                    <a:pt x="11408" y="278873"/>
                  </a:lnTo>
                  <a:lnTo>
                    <a:pt x="11408" y="278873"/>
                  </a:lnTo>
                  <a:lnTo>
                    <a:pt x="126761" y="278873"/>
                  </a:lnTo>
                  <a:cubicBezTo>
                    <a:pt x="196479" y="278873"/>
                    <a:pt x="242113" y="253521"/>
                    <a:pt x="242113" y="196479"/>
                  </a:cubicBezTo>
                  <a:cubicBezTo>
                    <a:pt x="242113" y="145775"/>
                    <a:pt x="200282" y="126761"/>
                    <a:pt x="163521" y="126761"/>
                  </a:cubicBezTo>
                  <a:cubicBezTo>
                    <a:pt x="188873" y="126761"/>
                    <a:pt x="219296" y="103944"/>
                    <a:pt x="219296" y="65915"/>
                  </a:cubicBezTo>
                  <a:cubicBezTo>
                    <a:pt x="219296" y="27887"/>
                    <a:pt x="183803" y="0"/>
                    <a:pt x="143239" y="0"/>
                  </a:cubicBezTo>
                  <a:lnTo>
                    <a:pt x="25352" y="0"/>
                  </a:ln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150845"/>
                  </a:lnTo>
                  <a:close/>
                  <a:moveTo>
                    <a:pt x="68451" y="43099"/>
                  </a:moveTo>
                  <a:lnTo>
                    <a:pt x="128028" y="43099"/>
                  </a:lnTo>
                  <a:cubicBezTo>
                    <a:pt x="144507" y="43099"/>
                    <a:pt x="164789" y="46901"/>
                    <a:pt x="164789" y="74789"/>
                  </a:cubicBezTo>
                  <a:cubicBezTo>
                    <a:pt x="164789" y="102676"/>
                    <a:pt x="135634" y="114085"/>
                    <a:pt x="114085" y="114085"/>
                  </a:cubicBezTo>
                  <a:lnTo>
                    <a:pt x="69718" y="114085"/>
                  </a:lnTo>
                  <a:lnTo>
                    <a:pt x="69718" y="43099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3" name="Vrije vorm: vorm 16">
              <a:extLst>
                <a:ext uri="{FF2B5EF4-FFF2-40B4-BE49-F238E27FC236}">
                  <a16:creationId xmlns:a16="http://schemas.microsoft.com/office/drawing/2014/main" id="{0B73D642-5F15-CC14-28A4-399EC1854593}"/>
                </a:ext>
              </a:extLst>
            </p:cNvPr>
            <p:cNvSpPr/>
            <p:nvPr/>
          </p:nvSpPr>
          <p:spPr>
            <a:xfrm>
              <a:off x="744650" y="357735"/>
              <a:ext cx="261325" cy="281622"/>
            </a:xfrm>
            <a:custGeom>
              <a:avLst/>
              <a:gdLst>
                <a:gd name="connsiteX0" fmla="*/ 67183 w 261126"/>
                <a:gd name="connsiteY0" fmla="*/ 45634 h 281408"/>
                <a:gd name="connsiteX1" fmla="*/ 105211 w 261126"/>
                <a:gd name="connsiteY1" fmla="*/ 45634 h 281408"/>
                <a:gd name="connsiteX2" fmla="*/ 202817 w 261126"/>
                <a:gd name="connsiteY2" fmla="*/ 141972 h 281408"/>
                <a:gd name="connsiteX3" fmla="*/ 105211 w 261126"/>
                <a:gd name="connsiteY3" fmla="*/ 238310 h 281408"/>
                <a:gd name="connsiteX4" fmla="*/ 72254 w 261126"/>
                <a:gd name="connsiteY4" fmla="*/ 238310 h 281408"/>
                <a:gd name="connsiteX5" fmla="*/ 10141 w 261126"/>
                <a:gd name="connsiteY5" fmla="*/ 281408 h 281408"/>
                <a:gd name="connsiteX6" fmla="*/ 10141 w 261126"/>
                <a:gd name="connsiteY6" fmla="*/ 281408 h 281408"/>
                <a:gd name="connsiteX7" fmla="*/ 121690 w 261126"/>
                <a:gd name="connsiteY7" fmla="*/ 281408 h 281408"/>
                <a:gd name="connsiteX8" fmla="*/ 261127 w 261126"/>
                <a:gd name="connsiteY8" fmla="*/ 140704 h 281408"/>
                <a:gd name="connsiteX9" fmla="*/ 121690 w 261126"/>
                <a:gd name="connsiteY9" fmla="*/ 0 h 281408"/>
                <a:gd name="connsiteX10" fmla="*/ 0 w 261126"/>
                <a:gd name="connsiteY10" fmla="*/ 0 h 281408"/>
                <a:gd name="connsiteX11" fmla="*/ 10141 w 261126"/>
                <a:gd name="connsiteY11" fmla="*/ 22817 h 281408"/>
                <a:gd name="connsiteX12" fmla="*/ 10141 w 261126"/>
                <a:gd name="connsiteY12" fmla="*/ 259859 h 281408"/>
                <a:gd name="connsiteX13" fmla="*/ 67183 w 261126"/>
                <a:gd name="connsiteY13" fmla="*/ 220563 h 281408"/>
                <a:gd name="connsiteX14" fmla="*/ 67183 w 261126"/>
                <a:gd name="connsiteY14" fmla="*/ 45634 h 28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126" h="281408">
                  <a:moveTo>
                    <a:pt x="67183" y="45634"/>
                  </a:moveTo>
                  <a:lnTo>
                    <a:pt x="105211" y="45634"/>
                  </a:lnTo>
                  <a:cubicBezTo>
                    <a:pt x="121690" y="45634"/>
                    <a:pt x="202817" y="49437"/>
                    <a:pt x="202817" y="141972"/>
                  </a:cubicBezTo>
                  <a:cubicBezTo>
                    <a:pt x="202817" y="248451"/>
                    <a:pt x="105211" y="238310"/>
                    <a:pt x="105211" y="238310"/>
                  </a:cubicBezTo>
                  <a:lnTo>
                    <a:pt x="72254" y="238310"/>
                  </a:lnTo>
                  <a:lnTo>
                    <a:pt x="10141" y="281408"/>
                  </a:lnTo>
                  <a:lnTo>
                    <a:pt x="10141" y="281408"/>
                  </a:lnTo>
                  <a:lnTo>
                    <a:pt x="121690" y="281408"/>
                  </a:lnTo>
                  <a:cubicBezTo>
                    <a:pt x="191408" y="281408"/>
                    <a:pt x="261127" y="238310"/>
                    <a:pt x="261127" y="140704"/>
                  </a:cubicBezTo>
                  <a:cubicBezTo>
                    <a:pt x="261127" y="54507"/>
                    <a:pt x="199014" y="0"/>
                    <a:pt x="121690" y="0"/>
                  </a:cubicBezTo>
                  <a:lnTo>
                    <a:pt x="0" y="0"/>
                  </a:lnTo>
                  <a:lnTo>
                    <a:pt x="10141" y="22817"/>
                  </a:lnTo>
                  <a:lnTo>
                    <a:pt x="10141" y="259859"/>
                  </a:lnTo>
                  <a:lnTo>
                    <a:pt x="67183" y="220563"/>
                  </a:lnTo>
                  <a:lnTo>
                    <a:pt x="67183" y="45634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4" name="Vrije vorm: vorm 17">
              <a:extLst>
                <a:ext uri="{FF2B5EF4-FFF2-40B4-BE49-F238E27FC236}">
                  <a16:creationId xmlns:a16="http://schemas.microsoft.com/office/drawing/2014/main" id="{AF1CF091-FB91-08CA-7567-E81F09D75F90}"/>
                </a:ext>
              </a:extLst>
            </p:cNvPr>
            <p:cNvSpPr/>
            <p:nvPr/>
          </p:nvSpPr>
          <p:spPr>
            <a:xfrm>
              <a:off x="1032616" y="356467"/>
              <a:ext cx="296845" cy="286696"/>
            </a:xfrm>
            <a:custGeom>
              <a:avLst/>
              <a:gdLst>
                <a:gd name="connsiteX0" fmla="*/ 0 w 296619"/>
                <a:gd name="connsiteY0" fmla="*/ 143239 h 286478"/>
                <a:gd name="connsiteX1" fmla="*/ 148310 w 296619"/>
                <a:gd name="connsiteY1" fmla="*/ 286479 h 286478"/>
                <a:gd name="connsiteX2" fmla="*/ 296620 w 296619"/>
                <a:gd name="connsiteY2" fmla="*/ 143239 h 286478"/>
                <a:gd name="connsiteX3" fmla="*/ 148310 w 296619"/>
                <a:gd name="connsiteY3" fmla="*/ 0 h 286478"/>
                <a:gd name="connsiteX4" fmla="*/ 0 w 296619"/>
                <a:gd name="connsiteY4" fmla="*/ 143239 h 286478"/>
                <a:gd name="connsiteX5" fmla="*/ 58310 w 296619"/>
                <a:gd name="connsiteY5" fmla="*/ 143239 h 286478"/>
                <a:gd name="connsiteX6" fmla="*/ 148310 w 296619"/>
                <a:gd name="connsiteY6" fmla="*/ 41831 h 286478"/>
                <a:gd name="connsiteX7" fmla="*/ 238310 w 296619"/>
                <a:gd name="connsiteY7" fmla="*/ 143239 h 286478"/>
                <a:gd name="connsiteX8" fmla="*/ 148310 w 296619"/>
                <a:gd name="connsiteY8" fmla="*/ 244648 h 286478"/>
                <a:gd name="connsiteX9" fmla="*/ 58310 w 296619"/>
                <a:gd name="connsiteY9" fmla="*/ 143239 h 2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19" h="286478">
                  <a:moveTo>
                    <a:pt x="0" y="143239"/>
                  </a:moveTo>
                  <a:cubicBezTo>
                    <a:pt x="0" y="254789"/>
                    <a:pt x="90000" y="286479"/>
                    <a:pt x="148310" y="286479"/>
                  </a:cubicBezTo>
                  <a:cubicBezTo>
                    <a:pt x="206620" y="286479"/>
                    <a:pt x="296620" y="254789"/>
                    <a:pt x="296620" y="143239"/>
                  </a:cubicBezTo>
                  <a:cubicBezTo>
                    <a:pt x="296620" y="31690"/>
                    <a:pt x="206620" y="0"/>
                    <a:pt x="148310" y="0"/>
                  </a:cubicBezTo>
                  <a:cubicBezTo>
                    <a:pt x="90000" y="0"/>
                    <a:pt x="0" y="31690"/>
                    <a:pt x="0" y="143239"/>
                  </a:cubicBezTo>
                  <a:close/>
                  <a:moveTo>
                    <a:pt x="58310" y="143239"/>
                  </a:moveTo>
                  <a:cubicBezTo>
                    <a:pt x="58310" y="63380"/>
                    <a:pt x="112817" y="41831"/>
                    <a:pt x="148310" y="41831"/>
                  </a:cubicBezTo>
                  <a:cubicBezTo>
                    <a:pt x="183803" y="41831"/>
                    <a:pt x="238310" y="64648"/>
                    <a:pt x="238310" y="143239"/>
                  </a:cubicBezTo>
                  <a:cubicBezTo>
                    <a:pt x="238310" y="223099"/>
                    <a:pt x="183803" y="244648"/>
                    <a:pt x="148310" y="244648"/>
                  </a:cubicBezTo>
                  <a:cubicBezTo>
                    <a:pt x="112817" y="244648"/>
                    <a:pt x="58310" y="221831"/>
                    <a:pt x="58310" y="143239"/>
                  </a:cubicBez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5" name="Vrije vorm: vorm 18">
              <a:extLst>
                <a:ext uri="{FF2B5EF4-FFF2-40B4-BE49-F238E27FC236}">
                  <a16:creationId xmlns:a16="http://schemas.microsoft.com/office/drawing/2014/main" id="{05A067E7-3ACB-14AB-2E17-2266B4E6F76C}"/>
                </a:ext>
              </a:extLst>
            </p:cNvPr>
            <p:cNvSpPr/>
            <p:nvPr/>
          </p:nvSpPr>
          <p:spPr>
            <a:xfrm>
              <a:off x="359004" y="359004"/>
              <a:ext cx="55817" cy="350126"/>
            </a:xfrm>
            <a:custGeom>
              <a:avLst/>
              <a:gdLst>
                <a:gd name="connsiteX0" fmla="*/ 0 w 55774"/>
                <a:gd name="connsiteY0" fmla="*/ 0 h 349859"/>
                <a:gd name="connsiteX1" fmla="*/ 0 w 55774"/>
                <a:gd name="connsiteY1" fmla="*/ 349859 h 349859"/>
                <a:gd name="connsiteX2" fmla="*/ 55775 w 55774"/>
                <a:gd name="connsiteY2" fmla="*/ 310563 h 349859"/>
                <a:gd name="connsiteX3" fmla="*/ 55775 w 55774"/>
                <a:gd name="connsiteY3" fmla="*/ 0 h 349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74" h="349859">
                  <a:moveTo>
                    <a:pt x="0" y="0"/>
                  </a:moveTo>
                  <a:lnTo>
                    <a:pt x="0" y="349859"/>
                  </a:lnTo>
                  <a:lnTo>
                    <a:pt x="55775" y="310563"/>
                  </a:lnTo>
                  <a:lnTo>
                    <a:pt x="55775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  <p:sp>
          <p:nvSpPr>
            <p:cNvPr id="16" name="Vrije vorm: vorm 19">
              <a:extLst>
                <a:ext uri="{FF2B5EF4-FFF2-40B4-BE49-F238E27FC236}">
                  <a16:creationId xmlns:a16="http://schemas.microsoft.com/office/drawing/2014/main" id="{87206CF3-0880-A650-34B3-29B8FC223328}"/>
                </a:ext>
              </a:extLst>
            </p:cNvPr>
            <p:cNvSpPr/>
            <p:nvPr/>
          </p:nvSpPr>
          <p:spPr>
            <a:xfrm>
              <a:off x="359004" y="683758"/>
              <a:ext cx="967920" cy="45668"/>
            </a:xfrm>
            <a:custGeom>
              <a:avLst/>
              <a:gdLst>
                <a:gd name="connsiteX0" fmla="*/ 65916 w 967183"/>
                <a:gd name="connsiteY0" fmla="*/ 0 h 45633"/>
                <a:gd name="connsiteX1" fmla="*/ 0 w 967183"/>
                <a:gd name="connsiteY1" fmla="*/ 45634 h 45633"/>
                <a:gd name="connsiteX2" fmla="*/ 967183 w 967183"/>
                <a:gd name="connsiteY2" fmla="*/ 45634 h 45633"/>
                <a:gd name="connsiteX3" fmla="*/ 967183 w 967183"/>
                <a:gd name="connsiteY3" fmla="*/ 0 h 4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183" h="45633">
                  <a:moveTo>
                    <a:pt x="65916" y="0"/>
                  </a:moveTo>
                  <a:lnTo>
                    <a:pt x="0" y="45634"/>
                  </a:lnTo>
                  <a:lnTo>
                    <a:pt x="967183" y="45634"/>
                  </a:lnTo>
                  <a:lnTo>
                    <a:pt x="967183" y="0"/>
                  </a:lnTo>
                  <a:close/>
                </a:path>
              </a:pathLst>
            </a:custGeom>
            <a:grpFill/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1799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8151F09-FC8E-BA83-0500-7F08AB901061}"/>
              </a:ext>
            </a:extLst>
          </p:cNvPr>
          <p:cNvSpPr/>
          <p:nvPr/>
        </p:nvSpPr>
        <p:spPr>
          <a:xfrm>
            <a:off x="3703506" y="567992"/>
            <a:ext cx="4496632" cy="450586"/>
          </a:xfrm>
          <a:prstGeom prst="rect">
            <a:avLst/>
          </a:prstGeom>
          <a:solidFill>
            <a:srgbClr val="E81A3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 question worth asking!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D56634-AEA3-2AD5-88B1-F75A5FBFEFD5}"/>
              </a:ext>
            </a:extLst>
          </p:cNvPr>
          <p:cNvSpPr txBox="1">
            <a:spLocks/>
          </p:cNvSpPr>
          <p:nvPr/>
        </p:nvSpPr>
        <p:spPr>
          <a:xfrm>
            <a:off x="2197902" y="1487199"/>
            <a:ext cx="78974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As implementation approaches, financial institutions may wish to consider a </a:t>
            </a:r>
            <a:b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simple question: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54BDC3B-E03F-3690-AEBF-0CCAF4EB0F1A}"/>
              </a:ext>
            </a:extLst>
          </p:cNvPr>
          <p:cNvSpPr/>
          <p:nvPr/>
        </p:nvSpPr>
        <p:spPr>
          <a:xfrm>
            <a:off x="162759" y="1110342"/>
            <a:ext cx="45719" cy="5747657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3CDFB9C-6480-E3B5-7D8A-C85DC08350BA}"/>
              </a:ext>
            </a:extLst>
          </p:cNvPr>
          <p:cNvSpPr/>
          <p:nvPr/>
        </p:nvSpPr>
        <p:spPr>
          <a:xfrm>
            <a:off x="87085" y="1110343"/>
            <a:ext cx="45719" cy="5747657"/>
          </a:xfrm>
          <a:prstGeom prst="rect">
            <a:avLst/>
          </a:prstGeom>
          <a:solidFill>
            <a:srgbClr val="657C9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alf Frame 26">
            <a:extLst>
              <a:ext uri="{FF2B5EF4-FFF2-40B4-BE49-F238E27FC236}">
                <a16:creationId xmlns:a16="http://schemas.microsoft.com/office/drawing/2014/main" id="{70479B1C-7D88-D1ED-60B0-E5FE57B3CDE0}"/>
              </a:ext>
            </a:extLst>
          </p:cNvPr>
          <p:cNvSpPr/>
          <p:nvPr/>
        </p:nvSpPr>
        <p:spPr>
          <a:xfrm>
            <a:off x="1" y="0"/>
            <a:ext cx="2197901" cy="1361916"/>
          </a:xfrm>
          <a:prstGeom prst="halfFrame">
            <a:avLst/>
          </a:prstGeom>
          <a:solidFill>
            <a:srgbClr val="ED1A3B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581B47-563B-A703-7AF7-62A068076442}"/>
              </a:ext>
            </a:extLst>
          </p:cNvPr>
          <p:cNvSpPr txBox="1">
            <a:spLocks/>
          </p:cNvSpPr>
          <p:nvPr/>
        </p:nvSpPr>
        <p:spPr>
          <a:xfrm>
            <a:off x="2197902" y="4916655"/>
            <a:ext cx="730575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The answer often provides a useful indication of where implementation efforts should be focused ahead of the regulation's effective date.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7B9E150-945E-2F27-738F-38871595A25A}"/>
              </a:ext>
            </a:extLst>
          </p:cNvPr>
          <p:cNvGrpSpPr/>
          <p:nvPr/>
        </p:nvGrpSpPr>
        <p:grpSpPr>
          <a:xfrm>
            <a:off x="2504372" y="2352353"/>
            <a:ext cx="6826145" cy="1909273"/>
            <a:chOff x="2538749" y="2249071"/>
            <a:chExt cx="6826145" cy="190927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509C5B-FDA1-F510-DC47-FBAE07B97320}"/>
                </a:ext>
              </a:extLst>
            </p:cNvPr>
            <p:cNvSpPr/>
            <p:nvPr/>
          </p:nvSpPr>
          <p:spPr>
            <a:xfrm>
              <a:off x="2538749" y="2657730"/>
              <a:ext cx="6826145" cy="1500614"/>
            </a:xfrm>
            <a:prstGeom prst="rect">
              <a:avLst/>
            </a:prstGeom>
            <a:solidFill>
              <a:srgbClr val="333333"/>
            </a:solidFill>
            <a:ln>
              <a:solidFill>
                <a:srgbClr val="E7E7E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5C292E8-0199-5862-917B-12B7B2DEC235}"/>
                </a:ext>
              </a:extLst>
            </p:cNvPr>
            <p:cNvGrpSpPr/>
            <p:nvPr/>
          </p:nvGrpSpPr>
          <p:grpSpPr>
            <a:xfrm>
              <a:off x="2614473" y="2249071"/>
              <a:ext cx="6646235" cy="1766433"/>
              <a:chOff x="2614473" y="2249071"/>
              <a:chExt cx="6646235" cy="1766433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586A4A0-9DBC-82C1-5143-7276F12133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4473" y="2876731"/>
                <a:ext cx="6646235" cy="1138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7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Can we demonstrate that our SME customers consistently receive </a:t>
                </a:r>
                <a:r>
                  <a:rPr lang="en-US" sz="1700" b="1" i="1">
                    <a:solidFill>
                      <a:srgbClr val="E81A3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fair outcomes throughout their lifecycle </a:t>
                </a:r>
                <a:r>
                  <a:rPr lang="en-US" sz="17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i.e., from onboarding and product selection to complaint resolution  </a:t>
                </a:r>
                <a:br>
                  <a:rPr lang="en-US" sz="17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</a:br>
                <a:r>
                  <a:rPr lang="en-US" sz="17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and support during financial difficulty? </a:t>
                </a: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44A905A1-6946-811E-3009-641E301AC7F7}"/>
                  </a:ext>
                </a:extLst>
              </p:cNvPr>
              <p:cNvSpPr/>
              <p:nvPr/>
            </p:nvSpPr>
            <p:spPr>
              <a:xfrm>
                <a:off x="5513833" y="2249071"/>
                <a:ext cx="847517" cy="578108"/>
              </a:xfrm>
              <a:prstGeom prst="roundRect">
                <a:avLst/>
              </a:prstGeom>
              <a:solidFill>
                <a:srgbClr val="E7E7E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8" name="Graphic 37" descr="Badge Question Mark with solid fill">
            <a:extLst>
              <a:ext uri="{FF2B5EF4-FFF2-40B4-BE49-F238E27FC236}">
                <a16:creationId xmlns:a16="http://schemas.microsoft.com/office/drawing/2014/main" id="{187CC09B-B431-3516-CCB4-201BBFB871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617258" y="2365113"/>
            <a:ext cx="550669" cy="550669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493946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Nikita Shanbhag</dc:creator>
  <cp:revision>2</cp:revision>
  <dcterms:created xsi:type="dcterms:W3CDTF">2026-07-22T06:39:32Z</dcterms:created>
  <dcterms:modified xsi:type="dcterms:W3CDTF">2026-09-02T05:38:27Z</dcterms:modified>
</cp:coreProperties>
</file>